
<file path=[Content_Types].xml><?xml version="1.0" encoding="utf-8"?>
<Types xmlns="http://schemas.openxmlformats.org/package/2006/content-types">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110" autoAdjust="0"/>
  </p:normalViewPr>
  <p:slideViewPr>
    <p:cSldViewPr>
      <p:cViewPr varScale="1">
        <p:scale>
          <a:sx n="55" d="100"/>
          <a:sy n="55" d="100"/>
        </p:scale>
        <p:origin x="90" y="246"/>
      </p:cViewPr>
      <p:guideLst>
        <p:guide orient="horz" pos="2880"/>
        <p:guide pos="2160"/>
      </p:guideLst>
    </p:cSldViewPr>
  </p:slideViewPr>
  <p:notesTextViewPr>
    <p:cViewPr>
      <p:scale>
        <a:sx n="100" d="100"/>
        <a:sy n="100" d="100"/>
      </p:scale>
      <p:origin x="0" y="-285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07094B1-8B4C-48F4-9CE5-DE444CADC42F}" type="datetimeFigureOut">
              <a:rPr lang="en-US" smtClean="0"/>
              <a:t>6/9/2024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D557EC3-39C9-44CE-AD36-6578D9326082}" type="slidenum">
              <a:rPr lang="en-US" smtClean="0"/>
              <a:t>‹#›</a:t>
            </a:fld>
            <a:endParaRPr lang="en-US"/>
          </a:p>
        </p:txBody>
      </p:sp>
    </p:spTree>
    <p:extLst>
      <p:ext uri="{BB962C8B-B14F-4D97-AF65-F5344CB8AC3E}">
        <p14:creationId xmlns:p14="http://schemas.microsoft.com/office/powerpoint/2010/main" val="108061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As a Combat Paramedic/Provider, it is important that you understand the roles and responsibilities of both the nonmedical personnel (All Service Members (ASM) and Combat Lifesaver (CLS) and medical personnel (Combat Medic/Corpsman CMC)) who may be assessing casualties and providing care/assisting in the assessment and initial treatment of casualties with eye injuries in the prehospital environment.</a:t>
            </a:r>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2</a:t>
            </a:fld>
            <a:endParaRPr lang="en-US"/>
          </a:p>
        </p:txBody>
      </p:sp>
    </p:spTree>
    <p:extLst>
      <p:ext uri="{BB962C8B-B14F-4D97-AF65-F5344CB8AC3E}">
        <p14:creationId xmlns:p14="http://schemas.microsoft.com/office/powerpoint/2010/main" val="3096572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When eye trauma is suspected, it is critically important to prevent manipulation or additional trauma that might cause further damage to the eye. This can be accomplished by using a rigid shield to cover and protect the injured eye. It is important that you do NOT apply pressure to the eye. Pressure could force the interior contents of the eye to come out of the eyeball. Pressure dressings are NOT part of the care of a traumatic eye injury and may result in permanent loss of vision.  </a:t>
            </a:r>
          </a:p>
          <a:p>
            <a:pPr algn="l"/>
            <a:r>
              <a:rPr lang="en-US" b="0" i="0" dirty="0">
                <a:solidFill>
                  <a:srgbClr val="212529"/>
                </a:solidFill>
                <a:effectLst/>
                <a:highlight>
                  <a:srgbClr val="FFFFFF"/>
                </a:highlight>
                <a:latin typeface="-apple-system"/>
              </a:rPr>
              <a:t>The need to protect the traumatically injured eye from further damage or manipulation with a rigid eye shield is well documented as subject matter expert consensus in textbooks, literature, and consensus guidelines.</a:t>
            </a:r>
            <a:r>
              <a:rPr lang="en-US" b="0" i="0" baseline="30000" dirty="0">
                <a:solidFill>
                  <a:srgbClr val="212529"/>
                </a:solidFill>
                <a:effectLst/>
                <a:highlight>
                  <a:srgbClr val="FFFFFF"/>
                </a:highlight>
                <a:latin typeface="-apple-system"/>
              </a:rPr>
              <a:t>5, 6, 7, 8 </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level of evidence supporting the guidance for the application of a rigid eye shield is based on subject matter expert consensus.</a:t>
            </a:r>
          </a:p>
          <a:p>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11</a:t>
            </a:fld>
            <a:endParaRPr lang="en-US"/>
          </a:p>
        </p:txBody>
      </p:sp>
    </p:spTree>
    <p:extLst>
      <p:ext uri="{BB962C8B-B14F-4D97-AF65-F5344CB8AC3E}">
        <p14:creationId xmlns:p14="http://schemas.microsoft.com/office/powerpoint/2010/main" val="3598913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A commercially-available rigid eye shield can be found in the casualty’s JFAK and most medical kits. Secure the rigid eye shield over the eye with tape at 45-degree angles across the forehead and cheek.</a:t>
            </a:r>
          </a:p>
          <a:p>
            <a:pPr algn="l"/>
            <a:r>
              <a:rPr lang="en-US" b="0" i="0" dirty="0">
                <a:solidFill>
                  <a:srgbClr val="212529"/>
                </a:solidFill>
                <a:effectLst/>
                <a:highlight>
                  <a:srgbClr val="FFFFFF"/>
                </a:highlight>
                <a:latin typeface="-apple-system"/>
              </a:rPr>
              <a:t>For protruding or impaled objects extending past the eye shield, cut a hole in the eye shield to allow the object to fit through and secure it in place. If the eye shield cannot be applied around the impaled object, use an improvised eye shield (Styrofoam or paper cup, etc.) to protect and avoid pressure or further damage to the injured eye. </a:t>
            </a:r>
          </a:p>
          <a:p>
            <a:pPr algn="l"/>
            <a:r>
              <a:rPr lang="en-US" b="1" i="0" dirty="0">
                <a:solidFill>
                  <a:srgbClr val="212529"/>
                </a:solidFill>
                <a:effectLst/>
                <a:highlight>
                  <a:srgbClr val="FFFFFF"/>
                </a:highlight>
                <a:latin typeface="-apple-system"/>
              </a:rPr>
              <a:t>DO NOT ATTEMPT TO REMOVE. </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Rigid eye shields should be placed over both eyes ONLY when you are sure or at least strongly suspect that both eyes have been injured. When only one eye has been injured, do not place an eye shield over the unaffected eye to prevent eye movement. Movement has not been shown to worsen the outcome for the injured eye. Blindness, resulting from placing eye shields over both eyes unnecessarily, is psychologically stressful and makes an otherwise ambulatory casualty a litter casualty. </a:t>
            </a:r>
          </a:p>
          <a:p>
            <a:pPr algn="l"/>
            <a:r>
              <a:rPr lang="en-US" b="0" i="0" dirty="0">
                <a:solidFill>
                  <a:srgbClr val="212529"/>
                </a:solidFill>
                <a:effectLst/>
                <a:highlight>
                  <a:srgbClr val="FFFFFF"/>
                </a:highlight>
                <a:latin typeface="-apple-system"/>
              </a:rPr>
              <a:t>Unit-issued protective eyewear can be used to protect the injured eye from further trauma, manipulation, or pressure if no other eye shield is available.  </a:t>
            </a:r>
          </a:p>
          <a:p>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12</a:t>
            </a:fld>
            <a:endParaRPr lang="en-US"/>
          </a:p>
        </p:txBody>
      </p:sp>
    </p:spTree>
    <p:extLst>
      <p:ext uri="{BB962C8B-B14F-4D97-AF65-F5344CB8AC3E}">
        <p14:creationId xmlns:p14="http://schemas.microsoft.com/office/powerpoint/2010/main" val="2957828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Administer an antibiotic as soon as possible after wounding to help prevent the development of posttraumatic endophthalmitis, a bacterial infection of the anterior and/or posterior chambers inside the eye. This type of intraocular infection typically has devastating impact on long-term visual acuity, with only 30% of victims in one study retaining visual acuity greater than or equal to 20/400.</a:t>
            </a:r>
          </a:p>
          <a:p>
            <a:pPr algn="l"/>
            <a:r>
              <a:rPr lang="en-US" b="0" i="0" dirty="0">
                <a:solidFill>
                  <a:srgbClr val="212529"/>
                </a:solidFill>
                <a:effectLst/>
                <a:highlight>
                  <a:srgbClr val="FFFFFF"/>
                </a:highlight>
                <a:latin typeface="-apple-system"/>
              </a:rPr>
              <a:t>Staphylococcus epidermidis is the most common pathogen implicated, but Bacillus cereus is another very aggressive pathogen often isolated in traumatic intraocular infections.</a:t>
            </a:r>
          </a:p>
          <a:p>
            <a:pPr algn="l"/>
            <a:r>
              <a:rPr lang="en-US" b="0" i="0" dirty="0">
                <a:solidFill>
                  <a:srgbClr val="212529"/>
                </a:solidFill>
                <a:effectLst/>
                <a:highlight>
                  <a:srgbClr val="FFFFFF"/>
                </a:highlight>
                <a:latin typeface="-apple-system"/>
              </a:rPr>
              <a:t>The casualty with a penetrating eye injury needs broad-spectrum coverage with an antibiotic that has good penetration into the eye, which many antibiotics do not have.</a:t>
            </a:r>
            <a:r>
              <a:rPr lang="en-US" b="0" i="0" baseline="30000" dirty="0">
                <a:solidFill>
                  <a:srgbClr val="212529"/>
                </a:solidFill>
                <a:effectLst/>
                <a:highlight>
                  <a:srgbClr val="FFFFFF"/>
                </a:highlight>
                <a:latin typeface="-apple-system"/>
              </a:rPr>
              <a:t>9</a:t>
            </a:r>
            <a:r>
              <a:rPr lang="en-US" b="0" i="0" dirty="0">
                <a:solidFill>
                  <a:srgbClr val="212529"/>
                </a:solidFill>
                <a:effectLst/>
                <a:highlight>
                  <a:srgbClr val="FFFFFF"/>
                </a:highlight>
                <a:latin typeface="-apple-system"/>
              </a:rPr>
              <a:t> Moxifloxacin 400 mg once a day, given as soon as possible after wounding, is the treatment of choice in the prehospital environment.</a:t>
            </a:r>
          </a:p>
          <a:p>
            <a:pPr algn="l"/>
            <a:r>
              <a:rPr lang="en-US" b="0" i="0" dirty="0">
                <a:solidFill>
                  <a:srgbClr val="212529"/>
                </a:solidFill>
                <a:effectLst/>
                <a:highlight>
                  <a:srgbClr val="FFFFFF"/>
                </a:highlight>
                <a:latin typeface="-apple-system"/>
              </a:rPr>
              <a:t>If the casualty is conscious and is able to take medications by mouth, administer the Combat Wound Medication Pack (CWMP). If the casualty is unconscious, in shock, or unable to take oral medications, ertapenem, 1 gm IV, IO, or IM should be administered. No topical antibiotics (ointments or eye drops) should be used on a penetrating injury of the eye, as their administration may further damage the injured eye. Antibiotic administration will be covered in more detail in a later module.</a:t>
            </a:r>
          </a:p>
          <a:p>
            <a:pPr algn="l"/>
            <a:r>
              <a:rPr lang="en-US" b="0" i="0" dirty="0">
                <a:solidFill>
                  <a:srgbClr val="212529"/>
                </a:solidFill>
                <a:effectLst/>
                <a:highlight>
                  <a:srgbClr val="FFFFFF"/>
                </a:highlight>
                <a:latin typeface="-apple-system"/>
              </a:rPr>
              <a:t>The level of evidence supporting the guidance for the initiation of early antibiotic therapy is based on retrospective, observational studies, and subject matter expert consensus. </a:t>
            </a:r>
          </a:p>
          <a:p>
            <a:pPr algn="l"/>
            <a:r>
              <a:rPr lang="en-US" b="1" i="0" dirty="0">
                <a:solidFill>
                  <a:srgbClr val="FFFFFF"/>
                </a:solidFill>
                <a:effectLst/>
                <a:highlight>
                  <a:srgbClr val="F16536"/>
                </a:highlight>
                <a:latin typeface="-apple-system"/>
              </a:rPr>
              <a:t>REMEMBER:</a:t>
            </a:r>
            <a:endParaRPr lang="en-US" b="0" i="0" dirty="0">
              <a:solidFill>
                <a:srgbClr val="FFFFFF"/>
              </a:solidFill>
              <a:effectLst/>
              <a:highlight>
                <a:srgbClr val="F16536"/>
              </a:highlight>
              <a:latin typeface="-apple-system"/>
            </a:endParaRPr>
          </a:p>
          <a:p>
            <a:pPr algn="l">
              <a:buFont typeface="Arial" panose="020B0604020202020204" pitchFamily="34" charset="0"/>
              <a:buChar char="•"/>
            </a:pPr>
            <a:r>
              <a:rPr lang="en-US" b="0" i="0" dirty="0">
                <a:solidFill>
                  <a:srgbClr val="212529"/>
                </a:solidFill>
                <a:effectLst/>
                <a:highlight>
                  <a:srgbClr val="FEEFEB"/>
                </a:highlight>
                <a:latin typeface="-apple-system"/>
              </a:rPr>
              <a:t>If left untreated, even apparently minor eye injuries can become infected and cause loss of vision or even blindness.  </a:t>
            </a:r>
          </a:p>
          <a:p>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14</a:t>
            </a:fld>
            <a:endParaRPr lang="en-US"/>
          </a:p>
        </p:txBody>
      </p:sp>
    </p:spTree>
    <p:extLst>
      <p:ext uri="{BB962C8B-B14F-4D97-AF65-F5344CB8AC3E}">
        <p14:creationId xmlns:p14="http://schemas.microsoft.com/office/powerpoint/2010/main" val="2944526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Document all assessments and treatments on the casualty’s DD Form 1380 and attach it to the casualty. Be sure to include the visual acuity and any medications administered with the time administered.</a:t>
            </a:r>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15</a:t>
            </a:fld>
            <a:endParaRPr lang="en-US"/>
          </a:p>
        </p:txBody>
      </p:sp>
    </p:spTree>
    <p:extLst>
      <p:ext uri="{BB962C8B-B14F-4D97-AF65-F5344CB8AC3E}">
        <p14:creationId xmlns:p14="http://schemas.microsoft.com/office/powerpoint/2010/main" val="1374392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This video demonstrates the proper application of a rigid eye shield on a casualty with a suspected traumatic eye injury.  Note that care is taken to avoid further manipulation of the eye and to avoid applying any pressure to the eye while treating the casualty.</a:t>
            </a:r>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16</a:t>
            </a:fld>
            <a:endParaRPr lang="en-US"/>
          </a:p>
        </p:txBody>
      </p:sp>
    </p:spTree>
    <p:extLst>
      <p:ext uri="{BB962C8B-B14F-4D97-AF65-F5344CB8AC3E}">
        <p14:creationId xmlns:p14="http://schemas.microsoft.com/office/powerpoint/2010/main" val="2510769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Evidence-based recommendations and guidance are the result of a careful review of studies and discussion by a panel of subject matter experts. For TCCC, the subject matter expert panels include both Committee on TCCC members and select invited subject matter experts from within both the military and civilian community, based on the specific interest area.</a:t>
            </a:r>
          </a:p>
          <a:p>
            <a:pPr algn="l"/>
            <a:r>
              <a:rPr lang="en-US" b="1" i="0" dirty="0">
                <a:solidFill>
                  <a:srgbClr val="197278"/>
                </a:solidFill>
                <a:effectLst/>
                <a:highlight>
                  <a:srgbClr val="FFFFFF"/>
                </a:highlight>
                <a:latin typeface="-apple-system"/>
              </a:rPr>
              <a:t>Why the AHA Classification System?</a:t>
            </a:r>
          </a:p>
          <a:p>
            <a:pPr algn="l"/>
            <a:r>
              <a:rPr lang="en-US" b="0" i="0" dirty="0">
                <a:solidFill>
                  <a:srgbClr val="212529"/>
                </a:solidFill>
                <a:effectLst/>
                <a:highlight>
                  <a:srgbClr val="FFFFFF"/>
                </a:highlight>
                <a:latin typeface="-apple-system"/>
              </a:rPr>
              <a:t>The level of evidence classification combines an objective description of the existence and the types of studies supporting the recommendation and expert consensus, according to 1 of the following 3 categories:</a:t>
            </a:r>
            <a:r>
              <a:rPr lang="en-US" b="0" i="0" baseline="30000" dirty="0">
                <a:solidFill>
                  <a:srgbClr val="212529"/>
                </a:solidFill>
                <a:effectLst/>
                <a:highlight>
                  <a:srgbClr val="FFFFFF"/>
                </a:highlight>
                <a:latin typeface="-apple-system"/>
              </a:rPr>
              <a:t>15</a:t>
            </a:r>
            <a:r>
              <a:rPr lang="en-US" b="0" i="0" dirty="0">
                <a:solidFill>
                  <a:srgbClr val="212529"/>
                </a:solidFill>
                <a:effectLst/>
                <a:highlight>
                  <a:srgbClr val="FFFFFF"/>
                </a:highlight>
                <a:latin typeface="-apple-system"/>
              </a:rPr>
              <a:t> </a:t>
            </a:r>
          </a:p>
          <a:p>
            <a:pPr algn="l">
              <a:buFont typeface="Arial" panose="020B0604020202020204" pitchFamily="34" charset="0"/>
              <a:buChar char="•"/>
            </a:pPr>
            <a:r>
              <a:rPr lang="en-US" b="1" i="0" dirty="0">
                <a:solidFill>
                  <a:srgbClr val="212529"/>
                </a:solidFill>
                <a:effectLst/>
                <a:highlight>
                  <a:srgbClr val="FFFFFF"/>
                </a:highlight>
                <a:latin typeface="-apple-system"/>
              </a:rPr>
              <a:t>Level of evidence A:</a:t>
            </a:r>
            <a:r>
              <a:rPr lang="en-US" b="0" i="0" dirty="0">
                <a:solidFill>
                  <a:srgbClr val="212529"/>
                </a:solidFill>
                <a:effectLst/>
                <a:highlight>
                  <a:srgbClr val="FFFFFF"/>
                </a:highlight>
                <a:latin typeface="-apple-system"/>
              </a:rPr>
              <a:t> recommendation based on evidence from multiple randomized trials or meta-analyses</a:t>
            </a:r>
          </a:p>
          <a:p>
            <a:pPr algn="l">
              <a:buFont typeface="Arial" panose="020B0604020202020204" pitchFamily="34" charset="0"/>
              <a:buChar char="•"/>
            </a:pPr>
            <a:r>
              <a:rPr lang="en-US" b="1" i="0" dirty="0">
                <a:solidFill>
                  <a:srgbClr val="212529"/>
                </a:solidFill>
                <a:effectLst/>
                <a:highlight>
                  <a:srgbClr val="FFFFFF"/>
                </a:highlight>
                <a:latin typeface="-apple-system"/>
              </a:rPr>
              <a:t>Level of evidence B:</a:t>
            </a:r>
            <a:r>
              <a:rPr lang="en-US" b="0" i="0" dirty="0">
                <a:solidFill>
                  <a:srgbClr val="212529"/>
                </a:solidFill>
                <a:effectLst/>
                <a:highlight>
                  <a:srgbClr val="FFFFFF"/>
                </a:highlight>
                <a:latin typeface="-apple-system"/>
              </a:rPr>
              <a:t> recommendation based on evidence from a single randomized trial or nonrandomized studies</a:t>
            </a:r>
          </a:p>
          <a:p>
            <a:pPr algn="l">
              <a:buFont typeface="Arial" panose="020B0604020202020204" pitchFamily="34" charset="0"/>
              <a:buChar char="•"/>
            </a:pPr>
            <a:r>
              <a:rPr lang="en-US" b="1" i="0" dirty="0">
                <a:solidFill>
                  <a:srgbClr val="212529"/>
                </a:solidFill>
                <a:effectLst/>
                <a:highlight>
                  <a:srgbClr val="FFFFFF"/>
                </a:highlight>
                <a:latin typeface="-apple-system"/>
              </a:rPr>
              <a:t>Level of evidence C:</a:t>
            </a:r>
            <a:r>
              <a:rPr lang="en-US" b="0" i="0" dirty="0">
                <a:solidFill>
                  <a:srgbClr val="212529"/>
                </a:solidFill>
                <a:effectLst/>
                <a:highlight>
                  <a:srgbClr val="FFFFFF"/>
                </a:highlight>
                <a:latin typeface="-apple-system"/>
              </a:rPr>
              <a:t> recommendation based on expert opinion, case studies, or standards of care.</a:t>
            </a:r>
          </a:p>
          <a:p>
            <a:pPr algn="l"/>
            <a:r>
              <a:rPr lang="en-US" b="0" i="0" dirty="0">
                <a:solidFill>
                  <a:srgbClr val="212529"/>
                </a:solidFill>
                <a:effectLst/>
                <a:highlight>
                  <a:srgbClr val="FFFFFF"/>
                </a:highlight>
                <a:latin typeface="-apple-system"/>
              </a:rPr>
              <a:t>The level of evidence recommendations allows readers to quickly glean information on the strength, certainty, and quality of evidence supporting each recommendation. The Level of Evidence (LOE) denotes the confidence in or certainty of the evidence supporting the recommendation, based on the type, size, quality, and consistency of pertinent research findings.</a:t>
            </a:r>
            <a:r>
              <a:rPr lang="en-US" b="0" i="0" baseline="30000" dirty="0">
                <a:solidFill>
                  <a:srgbClr val="212529"/>
                </a:solidFill>
                <a:effectLst/>
                <a:highlight>
                  <a:srgbClr val="FFFFFF"/>
                </a:highlight>
                <a:latin typeface="-apple-system"/>
              </a:rPr>
              <a:t>16</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 recommendation with level of evidence C does not imply that the recommendation is weak. Many important clinical questions addressed in guidelines do not lend themselves to clinical trials. Although, Randomized Clinical Trials are unavailable, there may be a very clear clinical consensus that a particular test or therapy is useful or effective.</a:t>
            </a:r>
          </a:p>
          <a:p>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17</a:t>
            </a:fld>
            <a:endParaRPr lang="en-US"/>
          </a:p>
        </p:txBody>
      </p:sp>
    </p:spTree>
    <p:extLst>
      <p:ext uri="{BB962C8B-B14F-4D97-AF65-F5344CB8AC3E}">
        <p14:creationId xmlns:p14="http://schemas.microsoft.com/office/powerpoint/2010/main" val="133962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evidence supporting the eye trauma assessment and initial management strategies in Tactical Field Care is variable. For some of the recommendations, there is clear-cut supporting evidence, while for others a consensus of subject matter expert opinions has informed the guidance.</a:t>
            </a:r>
          </a:p>
          <a:p>
            <a:pPr algn="l"/>
            <a:r>
              <a:rPr lang="en-US" b="0" i="0" dirty="0">
                <a:solidFill>
                  <a:srgbClr val="212529"/>
                </a:solidFill>
                <a:effectLst/>
                <a:highlight>
                  <a:srgbClr val="FFFFFF"/>
                </a:highlight>
                <a:latin typeface="-apple-system"/>
              </a:rPr>
              <a:t>The rapid field test of visual acuity at the time of traumatic eye injury has been described in the literature</a:t>
            </a:r>
            <a:r>
              <a:rPr lang="en-US" b="0" i="0" baseline="30000" dirty="0">
                <a:solidFill>
                  <a:srgbClr val="212529"/>
                </a:solidFill>
                <a:effectLst/>
                <a:highlight>
                  <a:srgbClr val="FFFFFF"/>
                </a:highlight>
                <a:latin typeface="-apple-system"/>
              </a:rPr>
              <a:t>10</a:t>
            </a:r>
            <a:r>
              <a:rPr lang="en-US" b="0" i="0" dirty="0">
                <a:solidFill>
                  <a:srgbClr val="212529"/>
                </a:solidFill>
                <a:effectLst/>
                <a:highlight>
                  <a:srgbClr val="FFFFFF"/>
                </a:highlight>
                <a:latin typeface="-apple-system"/>
              </a:rPr>
              <a:t> and retrospective reviews and observational studies have provided a moderate level of evidence supporting initial visual acuity after injury as the most important predictor of overall outcomes in traumatic eye injuries.</a:t>
            </a:r>
            <a:r>
              <a:rPr lang="en-US" b="0" i="0" baseline="30000" dirty="0">
                <a:solidFill>
                  <a:srgbClr val="212529"/>
                </a:solidFill>
                <a:effectLst/>
                <a:highlight>
                  <a:srgbClr val="FFFFFF"/>
                </a:highlight>
                <a:latin typeface="-apple-system"/>
              </a:rPr>
              <a:t>11</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need to protect the traumatically injured eye from further damage or manipulation with a rigid eye shield is well documented as subject matter expert consensus in textbooks, literature, and consensus guidelines.</a:t>
            </a:r>
            <a:r>
              <a:rPr lang="en-US" b="0" i="0" baseline="30000" dirty="0">
                <a:solidFill>
                  <a:srgbClr val="212529"/>
                </a:solidFill>
                <a:effectLst/>
                <a:highlight>
                  <a:srgbClr val="FFFFFF"/>
                </a:highlight>
                <a:latin typeface="-apple-system"/>
              </a:rPr>
              <a:t>12</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Like the overall indications for the use of and early administration of antibiotics in the traumatically injured casualty in general (which will be discussed in a later module), the initiation of early antibiotic therapy in penetrating eye injuries in the Tactical Field Care phase of TCCC is supported by low-moderate quality of evidence from retrospective/observational studies 13 and subject matter expert consensus guidelines.</a:t>
            </a:r>
            <a:r>
              <a:rPr lang="en-US" b="0" i="0" baseline="30000" dirty="0">
                <a:solidFill>
                  <a:srgbClr val="212529"/>
                </a:solidFill>
                <a:effectLst/>
                <a:highlight>
                  <a:srgbClr val="FFFFFF"/>
                </a:highlight>
                <a:latin typeface="-apple-system"/>
              </a:rPr>
              <a:t>14</a:t>
            </a:r>
            <a:endParaRPr lang="en-US" b="0" i="0" dirty="0">
              <a:solidFill>
                <a:srgbClr val="212529"/>
              </a:solidFill>
              <a:effectLst/>
              <a:highlight>
                <a:srgbClr val="FFFFFF"/>
              </a:highlight>
              <a:latin typeface="-apple-system"/>
            </a:endParaRPr>
          </a:p>
          <a:p>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18</a:t>
            </a:fld>
            <a:endParaRPr lang="en-US"/>
          </a:p>
        </p:txBody>
      </p:sp>
    </p:spTree>
    <p:extLst>
      <p:ext uri="{BB962C8B-B14F-4D97-AF65-F5344CB8AC3E}">
        <p14:creationId xmlns:p14="http://schemas.microsoft.com/office/powerpoint/2010/main" val="3248635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The following skill cards will demonstrate and help you practice rapid field visual acuity testing and the application of a rigid eye shield.</a:t>
            </a:r>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19</a:t>
            </a:fld>
            <a:endParaRPr lang="en-US"/>
          </a:p>
        </p:txBody>
      </p:sp>
    </p:spTree>
    <p:extLst>
      <p:ext uri="{BB962C8B-B14F-4D97-AF65-F5344CB8AC3E}">
        <p14:creationId xmlns:p14="http://schemas.microsoft.com/office/powerpoint/2010/main" val="513601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If a penetrating eye injury is noted or suspected:</a:t>
            </a:r>
          </a:p>
          <a:p>
            <a:pPr algn="l"/>
            <a:r>
              <a:rPr lang="en-US" b="1" i="0" dirty="0">
                <a:solidFill>
                  <a:srgbClr val="197278"/>
                </a:solidFill>
                <a:effectLst/>
                <a:highlight>
                  <a:srgbClr val="FFFFFF"/>
                </a:highlight>
                <a:latin typeface="-apple-system"/>
              </a:rPr>
              <a:t>1. Perform a rapid field test of visual acuity and document findings</a:t>
            </a:r>
          </a:p>
          <a:p>
            <a:pPr algn="l">
              <a:buFont typeface="Arial" panose="020B0604020202020204" pitchFamily="34" charset="0"/>
              <a:buChar char="•"/>
            </a:pPr>
            <a:r>
              <a:rPr lang="en-US" b="0" i="0" dirty="0">
                <a:solidFill>
                  <a:srgbClr val="212529"/>
                </a:solidFill>
                <a:effectLst/>
                <a:highlight>
                  <a:srgbClr val="FFFFFF"/>
                </a:highlight>
                <a:latin typeface="-apple-system"/>
              </a:rPr>
              <a:t>Rapid visual acuity testing includes the ability to read print, count fingers, identify hand motion, and/or differentiate light from dark. </a:t>
            </a:r>
          </a:p>
          <a:p>
            <a:pPr algn="l"/>
            <a:r>
              <a:rPr lang="en-US" b="1" i="0" dirty="0">
                <a:solidFill>
                  <a:srgbClr val="197278"/>
                </a:solidFill>
                <a:effectLst/>
                <a:highlight>
                  <a:srgbClr val="FFFFFF"/>
                </a:highlight>
                <a:latin typeface="-apple-system"/>
              </a:rPr>
              <a:t>2. Cover the affected eye with a rigid eye shield, NOT a pressure patch</a:t>
            </a:r>
          </a:p>
          <a:p>
            <a:pPr algn="l">
              <a:buFont typeface="Arial" panose="020B0604020202020204" pitchFamily="34" charset="0"/>
              <a:buChar char="•"/>
            </a:pPr>
            <a:r>
              <a:rPr lang="en-US" b="0" i="0" dirty="0">
                <a:solidFill>
                  <a:srgbClr val="212529"/>
                </a:solidFill>
                <a:effectLst/>
                <a:highlight>
                  <a:srgbClr val="FFFFFF"/>
                </a:highlight>
                <a:latin typeface="-apple-system"/>
              </a:rPr>
              <a:t>A pressure dressing could result in permanent loss of vision.</a:t>
            </a:r>
          </a:p>
          <a:p>
            <a:pPr algn="l">
              <a:buFont typeface="Arial" panose="020B0604020202020204" pitchFamily="34" charset="0"/>
              <a:buChar char="•"/>
            </a:pPr>
            <a:r>
              <a:rPr lang="en-US" b="0" i="0" dirty="0">
                <a:solidFill>
                  <a:srgbClr val="212529"/>
                </a:solidFill>
                <a:effectLst/>
                <a:highlight>
                  <a:srgbClr val="FFFFFF"/>
                </a:highlight>
                <a:latin typeface="-apple-system"/>
              </a:rPr>
              <a:t>Place a rigid eye shield on only one eye, unless both eyes are injured.</a:t>
            </a:r>
          </a:p>
          <a:p>
            <a:pPr algn="l">
              <a:buFont typeface="Arial" panose="020B0604020202020204" pitchFamily="34" charset="0"/>
              <a:buChar char="•"/>
            </a:pPr>
            <a:r>
              <a:rPr lang="en-US" b="0" i="0" dirty="0">
                <a:solidFill>
                  <a:srgbClr val="212529"/>
                </a:solidFill>
                <a:effectLst/>
                <a:highlight>
                  <a:srgbClr val="FFFFFF"/>
                </a:highlight>
                <a:latin typeface="-apple-system"/>
              </a:rPr>
              <a:t>Covering both eyes turns an otherwise ambulatory casualty into a litter casualty.</a:t>
            </a:r>
          </a:p>
          <a:p>
            <a:pPr algn="l">
              <a:buFont typeface="Arial" panose="020B0604020202020204" pitchFamily="34" charset="0"/>
              <a:buChar char="•"/>
            </a:pPr>
            <a:r>
              <a:rPr lang="en-US" b="0" i="0" dirty="0">
                <a:solidFill>
                  <a:srgbClr val="212529"/>
                </a:solidFill>
                <a:effectLst/>
                <a:highlight>
                  <a:srgbClr val="FFFFFF"/>
                </a:highlight>
                <a:latin typeface="-apple-system"/>
              </a:rPr>
              <a:t>Tactical eyewear is a good way to prevent eye injuries and can also be used for covering an injured eye if no eye shield is available.  </a:t>
            </a:r>
          </a:p>
          <a:p>
            <a:pPr algn="l"/>
            <a:r>
              <a:rPr lang="en-US" b="1" i="0" dirty="0">
                <a:solidFill>
                  <a:srgbClr val="197278"/>
                </a:solidFill>
                <a:effectLst/>
                <a:highlight>
                  <a:srgbClr val="FFFFFF"/>
                </a:highlight>
                <a:latin typeface="-apple-system"/>
              </a:rPr>
              <a:t>3. Administer the casualty’s complete Combat Wound Medication Pack (CWMP), including all the medications contained in it.</a:t>
            </a:r>
          </a:p>
          <a:p>
            <a:pPr algn="l">
              <a:buFont typeface="Arial" panose="020B0604020202020204" pitchFamily="34" charset="0"/>
              <a:buChar char="•"/>
            </a:pPr>
            <a:r>
              <a:rPr lang="en-US" b="0" i="0" dirty="0">
                <a:solidFill>
                  <a:srgbClr val="212529"/>
                </a:solidFill>
                <a:effectLst/>
                <a:highlight>
                  <a:srgbClr val="FFFFFF"/>
                </a:highlight>
                <a:latin typeface="-apple-system"/>
              </a:rPr>
              <a:t>One of the medications is 400 mg of moxifloxacin, which is administered for eye injuries to prevent infection.</a:t>
            </a:r>
          </a:p>
          <a:p>
            <a:pPr algn="l">
              <a:buFont typeface="Arial" panose="020B0604020202020204" pitchFamily="34" charset="0"/>
              <a:buChar char="•"/>
            </a:pPr>
            <a:r>
              <a:rPr lang="en-US" b="0" i="0" dirty="0">
                <a:solidFill>
                  <a:srgbClr val="212529"/>
                </a:solidFill>
                <a:effectLst/>
                <a:highlight>
                  <a:srgbClr val="FFFFFF"/>
                </a:highlight>
                <a:latin typeface="-apple-system"/>
              </a:rPr>
              <a:t>IV/IM/IO antibiotics should be administered if oral moxifloxacin cannot be taken by the casualty. </a:t>
            </a:r>
          </a:p>
          <a:p>
            <a:pPr algn="l"/>
            <a:r>
              <a:rPr lang="en-US" b="0" i="0" dirty="0">
                <a:solidFill>
                  <a:srgbClr val="212529"/>
                </a:solidFill>
                <a:effectLst/>
                <a:highlight>
                  <a:srgbClr val="FFFFFF"/>
                </a:highlight>
                <a:latin typeface="-apple-system"/>
              </a:rPr>
              <a:t>Penetrating eye trauma may not always be obvious injuries from bullets or shrapnel. A cut or laceration of the eye can be subtle and have the same effect allowing contents to leak from the eye. If left untreated, even apparently minor eye injuries can become infected and cause loss of vision or even blindness.  </a:t>
            </a:r>
          </a:p>
          <a:p>
            <a:pPr algn="l"/>
            <a:r>
              <a:rPr lang="en-US" b="1" i="0" dirty="0">
                <a:solidFill>
                  <a:srgbClr val="197278"/>
                </a:solidFill>
                <a:effectLst/>
                <a:highlight>
                  <a:srgbClr val="FFFFFF"/>
                </a:highlight>
                <a:latin typeface="-apple-system"/>
              </a:rPr>
              <a:t>Remember</a:t>
            </a:r>
          </a:p>
          <a:p>
            <a:pPr algn="l">
              <a:buFont typeface="Arial" panose="020B0604020202020204" pitchFamily="34" charset="0"/>
              <a:buChar char="•"/>
            </a:pPr>
            <a:r>
              <a:rPr lang="en-US" b="0" i="0" dirty="0">
                <a:solidFill>
                  <a:srgbClr val="212529"/>
                </a:solidFill>
                <a:effectLst/>
                <a:highlight>
                  <a:srgbClr val="FFFFFF"/>
                </a:highlight>
                <a:latin typeface="-apple-system"/>
              </a:rPr>
              <a:t>Document all findings (including visual acuity) and treatments on the casualty’s DD Form 1380. </a:t>
            </a:r>
          </a:p>
          <a:p>
            <a:pPr algn="l">
              <a:buFont typeface="Arial" panose="020B0604020202020204" pitchFamily="34" charset="0"/>
              <a:buChar char="•"/>
            </a:pPr>
            <a:r>
              <a:rPr lang="en-US" b="1" i="0" dirty="0">
                <a:solidFill>
                  <a:srgbClr val="212529"/>
                </a:solidFill>
                <a:effectLst/>
                <a:highlight>
                  <a:srgbClr val="FFFFFF"/>
                </a:highlight>
                <a:latin typeface="-apple-system"/>
              </a:rPr>
              <a:t>ALL</a:t>
            </a:r>
            <a:r>
              <a:rPr lang="en-US" b="0" i="0" dirty="0">
                <a:solidFill>
                  <a:srgbClr val="212529"/>
                </a:solidFill>
                <a:effectLst/>
                <a:highlight>
                  <a:srgbClr val="FFFFFF"/>
                </a:highlight>
                <a:latin typeface="-apple-system"/>
              </a:rPr>
              <a:t> suspected penetrating eye injuries should be evacuated to a higher level of care as soon as possible.</a:t>
            </a:r>
          </a:p>
          <a:p>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20</a:t>
            </a:fld>
            <a:endParaRPr lang="en-US"/>
          </a:p>
        </p:txBody>
      </p:sp>
    </p:spTree>
    <p:extLst>
      <p:ext uri="{BB962C8B-B14F-4D97-AF65-F5344CB8AC3E}">
        <p14:creationId xmlns:p14="http://schemas.microsoft.com/office/powerpoint/2010/main" val="2528315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To close out this module, check your learning with the questions below (answers under the image). </a:t>
            </a:r>
          </a:p>
          <a:p>
            <a:endParaRPr lang="en-US" b="0" i="0" dirty="0">
              <a:solidFill>
                <a:srgbClr val="212529"/>
              </a:solidFill>
              <a:effectLst/>
              <a:highlight>
                <a:srgbClr val="FFFFFF"/>
              </a:highlight>
              <a:latin typeface="-apple-system"/>
            </a:endParaRPr>
          </a:p>
          <a:p>
            <a:pPr algn="l"/>
            <a:r>
              <a:rPr lang="en-US" b="1" i="0" dirty="0">
                <a:solidFill>
                  <a:srgbClr val="197278"/>
                </a:solidFill>
                <a:effectLst/>
                <a:highlight>
                  <a:srgbClr val="FFFFFF"/>
                </a:highlight>
                <a:latin typeface="-apple-system"/>
              </a:rPr>
              <a:t>Answers</a:t>
            </a:r>
          </a:p>
          <a:p>
            <a:pPr algn="l"/>
            <a:r>
              <a:rPr lang="en-US" b="1" i="0" dirty="0">
                <a:solidFill>
                  <a:srgbClr val="197278"/>
                </a:solidFill>
                <a:effectLst/>
                <a:highlight>
                  <a:srgbClr val="FFFFFF"/>
                </a:highlight>
                <a:latin typeface="-apple-system"/>
              </a:rPr>
              <a:t>What kind of dressing should be used on penetrating eye trauma with an impaled object?</a:t>
            </a:r>
          </a:p>
          <a:p>
            <a:pPr algn="l">
              <a:buFont typeface="Arial" panose="020B0604020202020204" pitchFamily="34" charset="0"/>
              <a:buChar char="•"/>
            </a:pPr>
            <a:r>
              <a:rPr lang="en-US" b="0" i="0" dirty="0">
                <a:solidFill>
                  <a:srgbClr val="212529"/>
                </a:solidFill>
                <a:effectLst/>
                <a:highlight>
                  <a:srgbClr val="FFFFFF"/>
                </a:highlight>
                <a:latin typeface="-apple-system"/>
              </a:rPr>
              <a:t>A rigid eye shield should be used to cover and protect the injured eye. </a:t>
            </a:r>
          </a:p>
          <a:p>
            <a:pPr algn="l">
              <a:buFont typeface="Arial" panose="020B0604020202020204" pitchFamily="34" charset="0"/>
              <a:buChar char="•"/>
            </a:pPr>
            <a:r>
              <a:rPr lang="en-US" b="0" i="0" dirty="0">
                <a:solidFill>
                  <a:srgbClr val="212529"/>
                </a:solidFill>
                <a:effectLst/>
                <a:highlight>
                  <a:srgbClr val="FFFFFF"/>
                </a:highlight>
                <a:latin typeface="-apple-system"/>
              </a:rPr>
              <a:t>Alternatively, an improvised eye shield (Styrofoam or other cup, etc.) taped over the eye can be used if there is a protruding foreign body in the eye that would extend beyond the rigid eye shield. </a:t>
            </a:r>
          </a:p>
          <a:p>
            <a:pPr algn="l">
              <a:buFont typeface="Arial" panose="020B0604020202020204" pitchFamily="34" charset="0"/>
              <a:buChar char="•"/>
            </a:pPr>
            <a:r>
              <a:rPr lang="en-US" b="0" i="0" dirty="0">
                <a:solidFill>
                  <a:srgbClr val="212529"/>
                </a:solidFill>
                <a:effectLst/>
                <a:highlight>
                  <a:srgbClr val="FFFFFF"/>
                </a:highlight>
                <a:latin typeface="-apple-system"/>
              </a:rPr>
              <a:t>Tactical protective eyewear can be used to protect the injured eye.</a:t>
            </a:r>
          </a:p>
          <a:p>
            <a:pPr algn="l">
              <a:buFont typeface="Arial" panose="020B0604020202020204" pitchFamily="34" charset="0"/>
              <a:buChar char="•"/>
            </a:pPr>
            <a:r>
              <a:rPr lang="en-US" b="0" i="0" dirty="0">
                <a:solidFill>
                  <a:srgbClr val="212529"/>
                </a:solidFill>
                <a:effectLst/>
                <a:highlight>
                  <a:srgbClr val="FFFFFF"/>
                </a:highlight>
                <a:latin typeface="-apple-system"/>
              </a:rPr>
              <a:t>A pressure dressing or patch should NOT be used.</a:t>
            </a:r>
          </a:p>
          <a:p>
            <a:pPr algn="l"/>
            <a:r>
              <a:rPr lang="en-US" b="1" i="0" dirty="0">
                <a:solidFill>
                  <a:srgbClr val="197278"/>
                </a:solidFill>
                <a:effectLst/>
                <a:highlight>
                  <a:srgbClr val="FFFFFF"/>
                </a:highlight>
                <a:latin typeface="-apple-system"/>
              </a:rPr>
              <a:t>When should a pressure dressing be used in treating traumatic eye injuries?</a:t>
            </a:r>
          </a:p>
          <a:p>
            <a:pPr algn="l">
              <a:buFont typeface="Arial" panose="020B0604020202020204" pitchFamily="34" charset="0"/>
              <a:buChar char="•"/>
            </a:pPr>
            <a:r>
              <a:rPr lang="en-US" b="0" i="0" dirty="0">
                <a:solidFill>
                  <a:srgbClr val="212529"/>
                </a:solidFill>
                <a:effectLst/>
                <a:highlight>
                  <a:srgbClr val="FFFFFF"/>
                </a:highlight>
                <a:latin typeface="-apple-system"/>
              </a:rPr>
              <a:t>A pressure dressing or patch should </a:t>
            </a:r>
            <a:r>
              <a:rPr lang="en-US" b="1" i="0" dirty="0">
                <a:solidFill>
                  <a:srgbClr val="212529"/>
                </a:solidFill>
                <a:effectLst/>
                <a:highlight>
                  <a:srgbClr val="FFFFFF"/>
                </a:highlight>
                <a:latin typeface="-apple-system"/>
              </a:rPr>
              <a:t>NEVER</a:t>
            </a:r>
            <a:r>
              <a:rPr lang="en-US" b="0" i="0" dirty="0">
                <a:solidFill>
                  <a:srgbClr val="212529"/>
                </a:solidFill>
                <a:effectLst/>
                <a:highlight>
                  <a:srgbClr val="FFFFFF"/>
                </a:highlight>
                <a:latin typeface="-apple-system"/>
              </a:rPr>
              <a:t> be used to treat a traumatic eye injury.</a:t>
            </a:r>
          </a:p>
          <a:p>
            <a:pPr algn="l"/>
            <a:r>
              <a:rPr lang="en-US" b="1" i="0" dirty="0">
                <a:solidFill>
                  <a:srgbClr val="197278"/>
                </a:solidFill>
                <a:effectLst/>
                <a:highlight>
                  <a:srgbClr val="FFFFFF"/>
                </a:highlight>
                <a:latin typeface="-apple-system"/>
              </a:rPr>
              <a:t>True or False: The Snellen Eye Chart is used for performing a rapid field visual acuity test.</a:t>
            </a:r>
          </a:p>
          <a:p>
            <a:pPr algn="l">
              <a:buFont typeface="Arial" panose="020B0604020202020204" pitchFamily="34" charset="0"/>
              <a:buChar char="•"/>
            </a:pPr>
            <a:r>
              <a:rPr lang="en-US" b="0" i="0" dirty="0">
                <a:solidFill>
                  <a:srgbClr val="212529"/>
                </a:solidFill>
                <a:effectLst/>
                <a:highlight>
                  <a:srgbClr val="FFFFFF"/>
                </a:highlight>
                <a:latin typeface="-apple-system"/>
              </a:rPr>
              <a:t>False.</a:t>
            </a:r>
          </a:p>
          <a:p>
            <a:pPr algn="l">
              <a:buFont typeface="Arial" panose="020B0604020202020204" pitchFamily="34" charset="0"/>
              <a:buChar char="•"/>
            </a:pPr>
            <a:r>
              <a:rPr lang="en-US" b="0" i="0" dirty="0">
                <a:solidFill>
                  <a:srgbClr val="212529"/>
                </a:solidFill>
                <a:effectLst/>
                <a:highlight>
                  <a:srgbClr val="FFFFFF"/>
                </a:highlight>
                <a:latin typeface="-apple-system"/>
              </a:rPr>
              <a:t>Rapid visual acuity testing is NOT a formal vision screening with a Snellen Eye Chart. </a:t>
            </a:r>
          </a:p>
          <a:p>
            <a:pPr algn="l">
              <a:buFont typeface="Arial" panose="020B0604020202020204" pitchFamily="34" charset="0"/>
              <a:buChar char="•"/>
            </a:pPr>
            <a:r>
              <a:rPr lang="en-US" b="0" i="0" dirty="0">
                <a:solidFill>
                  <a:srgbClr val="212529"/>
                </a:solidFill>
                <a:effectLst/>
                <a:highlight>
                  <a:srgbClr val="FFFFFF"/>
                </a:highlight>
                <a:latin typeface="-apple-system"/>
              </a:rPr>
              <a:t>It is a rapid assessment and includes testing the casualty’s ability to read print, count fingers, identify hand motion, or differentiate light from dark. </a:t>
            </a:r>
          </a:p>
          <a:p>
            <a:pPr algn="l"/>
            <a:r>
              <a:rPr lang="en-US" b="1" i="0" dirty="0">
                <a:solidFill>
                  <a:srgbClr val="197278"/>
                </a:solidFill>
                <a:effectLst/>
                <a:highlight>
                  <a:srgbClr val="FFFFFF"/>
                </a:highlight>
                <a:latin typeface="-apple-system"/>
              </a:rPr>
              <a:t>True or False: Only the injured eye should be covered with a rigid eye shield.</a:t>
            </a:r>
          </a:p>
          <a:p>
            <a:pPr algn="l">
              <a:buFont typeface="Arial" panose="020B0604020202020204" pitchFamily="34" charset="0"/>
              <a:buChar char="•"/>
            </a:pPr>
            <a:r>
              <a:rPr lang="en-US" b="0" i="0" dirty="0">
                <a:solidFill>
                  <a:srgbClr val="212529"/>
                </a:solidFill>
                <a:effectLst/>
                <a:highlight>
                  <a:srgbClr val="FFFFFF"/>
                </a:highlight>
                <a:latin typeface="-apple-system"/>
              </a:rPr>
              <a:t>True.</a:t>
            </a:r>
          </a:p>
          <a:p>
            <a:pPr algn="l">
              <a:buFont typeface="Arial" panose="020B0604020202020204" pitchFamily="34" charset="0"/>
              <a:buChar char="•"/>
            </a:pPr>
            <a:r>
              <a:rPr lang="en-US" b="0" i="0" dirty="0">
                <a:solidFill>
                  <a:srgbClr val="212529"/>
                </a:solidFill>
                <a:effectLst/>
                <a:highlight>
                  <a:srgbClr val="FFFFFF"/>
                </a:highlight>
                <a:latin typeface="-apple-system"/>
              </a:rPr>
              <a:t>Rigid eye shields should be placed over both eyes ONLY when you are sure or at least strongly suspect that both eyes have been injured.</a:t>
            </a:r>
          </a:p>
          <a:p>
            <a:pPr algn="l">
              <a:buFont typeface="Arial" panose="020B0604020202020204" pitchFamily="34" charset="0"/>
              <a:buChar char="•"/>
            </a:pPr>
            <a:r>
              <a:rPr lang="en-US" b="0" i="0" dirty="0">
                <a:solidFill>
                  <a:srgbClr val="212529"/>
                </a:solidFill>
                <a:effectLst/>
                <a:highlight>
                  <a:srgbClr val="FFFFFF"/>
                </a:highlight>
                <a:latin typeface="-apple-system"/>
              </a:rPr>
              <a:t>When only one eye has been injured, do not place an eye shield over the unaffected eye to prevent eye movement.</a:t>
            </a:r>
          </a:p>
          <a:p>
            <a:pPr algn="l">
              <a:buFont typeface="Arial" panose="020B0604020202020204" pitchFamily="34" charset="0"/>
              <a:buChar char="•"/>
            </a:pPr>
            <a:r>
              <a:rPr lang="en-US" b="0" i="0" dirty="0">
                <a:solidFill>
                  <a:srgbClr val="212529"/>
                </a:solidFill>
                <a:effectLst/>
                <a:highlight>
                  <a:srgbClr val="FFFFFF"/>
                </a:highlight>
                <a:latin typeface="-apple-system"/>
              </a:rPr>
              <a:t>Movement has not been shown to worsen the outcome for the injured eye.</a:t>
            </a:r>
          </a:p>
          <a:p>
            <a:pPr algn="l">
              <a:buFont typeface="Arial" panose="020B0604020202020204" pitchFamily="34" charset="0"/>
              <a:buChar char="•"/>
            </a:pPr>
            <a:r>
              <a:rPr lang="en-US" b="0" i="0" dirty="0">
                <a:solidFill>
                  <a:srgbClr val="212529"/>
                </a:solidFill>
                <a:effectLst/>
                <a:highlight>
                  <a:srgbClr val="FFFFFF"/>
                </a:highlight>
                <a:latin typeface="-apple-system"/>
              </a:rPr>
              <a:t>Blindness, resulting from placing eye shields over both eyes unnecessarily, is psychologically stressful and makes an otherwise ambulatory casualty a litter casualty. </a:t>
            </a:r>
          </a:p>
          <a:p>
            <a:pPr algn="l"/>
            <a:r>
              <a:rPr lang="en-US" b="1" i="0" dirty="0">
                <a:solidFill>
                  <a:srgbClr val="197278"/>
                </a:solidFill>
                <a:effectLst/>
                <a:highlight>
                  <a:srgbClr val="FFFFFF"/>
                </a:highlight>
                <a:latin typeface="-apple-system"/>
              </a:rPr>
              <a:t>True or False: Topical antibiotics and drops are authorized antibiotic treatment for the CPP in TCCC.</a:t>
            </a:r>
          </a:p>
          <a:p>
            <a:pPr algn="l">
              <a:buFont typeface="Arial" panose="020B0604020202020204" pitchFamily="34" charset="0"/>
              <a:buChar char="•"/>
            </a:pPr>
            <a:r>
              <a:rPr lang="en-US" b="0" i="0" dirty="0">
                <a:solidFill>
                  <a:srgbClr val="212529"/>
                </a:solidFill>
                <a:effectLst/>
                <a:highlight>
                  <a:srgbClr val="FFFFFF"/>
                </a:highlight>
                <a:latin typeface="-apple-system"/>
              </a:rPr>
              <a:t>False.</a:t>
            </a:r>
          </a:p>
          <a:p>
            <a:pPr algn="l">
              <a:buFont typeface="Arial" panose="020B0604020202020204" pitchFamily="34" charset="0"/>
              <a:buChar char="•"/>
            </a:pPr>
            <a:r>
              <a:rPr lang="en-US" b="0" i="0" dirty="0">
                <a:solidFill>
                  <a:srgbClr val="212529"/>
                </a:solidFill>
                <a:effectLst/>
                <a:highlight>
                  <a:srgbClr val="FFFFFF"/>
                </a:highlight>
                <a:latin typeface="-apple-system"/>
              </a:rPr>
              <a:t>Topical antibiotic drops or ointments are not recommended for penetrating eye injuries in TCCC.</a:t>
            </a:r>
          </a:p>
          <a:p>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21</a:t>
            </a:fld>
            <a:endParaRPr lang="en-US"/>
          </a:p>
        </p:txBody>
      </p:sp>
    </p:spTree>
    <p:extLst>
      <p:ext uri="{BB962C8B-B14F-4D97-AF65-F5344CB8AC3E}">
        <p14:creationId xmlns:p14="http://schemas.microsoft.com/office/powerpoint/2010/main" val="3309225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There are two cognitive learning objectives and two performance learning objectives for the Eye Injuries module.</a:t>
            </a:r>
          </a:p>
          <a:p>
            <a:pPr algn="l"/>
            <a:r>
              <a:rPr lang="en-US" b="0" i="0" dirty="0">
                <a:solidFill>
                  <a:srgbClr val="212529"/>
                </a:solidFill>
                <a:effectLst/>
                <a:highlight>
                  <a:srgbClr val="FFFFFF"/>
                </a:highlight>
                <a:latin typeface="-apple-system"/>
              </a:rPr>
              <a:t>The cognitive learning objectives are to identify the basic care of an eye injury in accordance with CoTCCC Guidelines and to describe the evidence supporting the management strategies and limitations of penetrating eye trauma management techniques in Tactical Field Care.</a:t>
            </a:r>
          </a:p>
          <a:p>
            <a:pPr algn="l"/>
            <a:r>
              <a:rPr lang="en-US" b="0" i="0" dirty="0">
                <a:solidFill>
                  <a:srgbClr val="212529"/>
                </a:solidFill>
                <a:effectLst/>
                <a:highlight>
                  <a:srgbClr val="FFFFFF"/>
                </a:highlight>
                <a:latin typeface="-apple-system"/>
              </a:rPr>
              <a:t>The performance learning objectives are to demonstrate a rapid field test of visual acuity and demonstrate the application of a rigid eye shield on a trauma casualty with an eye injury.</a:t>
            </a:r>
          </a:p>
          <a:p>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3</a:t>
            </a:fld>
            <a:endParaRPr lang="en-US"/>
          </a:p>
        </p:txBody>
      </p:sp>
    </p:spTree>
    <p:extLst>
      <p:ext uri="{BB962C8B-B14F-4D97-AF65-F5344CB8AC3E}">
        <p14:creationId xmlns:p14="http://schemas.microsoft.com/office/powerpoint/2010/main" val="4257960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baseline="30000" dirty="0">
                <a:solidFill>
                  <a:srgbClr val="212529"/>
                </a:solidFill>
                <a:effectLst/>
                <a:highlight>
                  <a:srgbClr val="FFFFFF"/>
                </a:highlight>
                <a:latin typeface="-apple-system"/>
              </a:rPr>
              <a:t>1</a:t>
            </a:r>
            <a:r>
              <a:rPr lang="en-US" b="0" i="0" dirty="0">
                <a:solidFill>
                  <a:srgbClr val="212529"/>
                </a:solidFill>
                <a:effectLst/>
                <a:highlight>
                  <a:srgbClr val="FFFFFF"/>
                </a:highlight>
                <a:latin typeface="-apple-system"/>
              </a:rPr>
              <a:t> Blanch R, Scott R. Military Ocular Injury: Presentation, Assessment, and Management. J Royal Army Medical Corps.  2009;155(4):279-284.</a:t>
            </a:r>
          </a:p>
          <a:p>
            <a:pPr algn="l"/>
            <a:r>
              <a:rPr lang="en-US" b="0" i="0" baseline="30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Thomas R, McManus JG, Johnson A, Mayer P, Wade C, Holcomb JB. Ocular Injury Reduction from Ocular Protection Use in Current Combat Operations. J Trauma. APR 2009; 66(4): 99-103.</a:t>
            </a:r>
          </a:p>
          <a:p>
            <a:pPr algn="l"/>
            <a:r>
              <a:rPr lang="en-US" b="0" i="0" baseline="30000" dirty="0">
                <a:solidFill>
                  <a:srgbClr val="212529"/>
                </a:solidFill>
                <a:effectLst/>
                <a:highlight>
                  <a:srgbClr val="FFFFFF"/>
                </a:highlight>
                <a:latin typeface="-apple-system"/>
              </a:rPr>
              <a:t>3</a:t>
            </a:r>
            <a:r>
              <a:rPr lang="en-US" b="0" i="0" dirty="0">
                <a:solidFill>
                  <a:srgbClr val="212529"/>
                </a:solidFill>
                <a:effectLst/>
                <a:highlight>
                  <a:srgbClr val="FFFFFF"/>
                </a:highlight>
                <a:latin typeface="-apple-system"/>
              </a:rPr>
              <a:t> Godbole N, Seefeldt E, Raymond W, Karesh J, Morgenstern A, Egan J, Colyer M, Mazzoli R. Simplified Method for Rapid Field Assessment of Visual Acuity by First Responders After Ocular Injury. Military Medicine. Apr 2018; 183 (Suppl 1): 219-223.</a:t>
            </a:r>
          </a:p>
          <a:p>
            <a:pPr algn="l"/>
            <a:r>
              <a:rPr lang="en-US" b="0" i="0" baseline="30000" dirty="0">
                <a:solidFill>
                  <a:srgbClr val="212529"/>
                </a:solidFill>
                <a:effectLst/>
                <a:highlight>
                  <a:srgbClr val="FFFFFF"/>
                </a:highlight>
                <a:latin typeface="-apple-system"/>
              </a:rPr>
              <a:t>5</a:t>
            </a:r>
            <a:r>
              <a:rPr lang="en-US" b="0" i="0" dirty="0">
                <a:solidFill>
                  <a:srgbClr val="212529"/>
                </a:solidFill>
                <a:effectLst/>
                <a:highlight>
                  <a:srgbClr val="FFFFFF"/>
                </a:highlight>
                <a:latin typeface="-apple-system"/>
              </a:rPr>
              <a:t> Office of the Surgeon General, Dept of the Army (Thach AB, ed.). Ophthalmic Care of the Combat Casualty. Textbook of Military Medicine. Borden Institute. 2003.</a:t>
            </a:r>
          </a:p>
          <a:p>
            <a:pPr algn="l"/>
            <a:r>
              <a:rPr lang="en-US" b="0" i="0" baseline="30000" dirty="0">
                <a:solidFill>
                  <a:srgbClr val="212529"/>
                </a:solidFill>
                <a:effectLst/>
                <a:highlight>
                  <a:srgbClr val="FFFFFF"/>
                </a:highlight>
                <a:latin typeface="-apple-system"/>
              </a:rPr>
              <a:t>6</a:t>
            </a:r>
            <a:r>
              <a:rPr lang="en-US" b="0" i="0" dirty="0">
                <a:solidFill>
                  <a:srgbClr val="212529"/>
                </a:solidFill>
                <a:effectLst/>
                <a:highlight>
                  <a:srgbClr val="FFFFFF"/>
                </a:highlight>
                <a:latin typeface="-apple-system"/>
              </a:rPr>
              <a:t> Office of the Surgeon General, Dept of the Army. Ocular Injuries (Chapter 14).  Emergency War Surgery, 5</a:t>
            </a:r>
            <a:r>
              <a:rPr lang="en-US" b="0" i="0" baseline="30000" dirty="0">
                <a:solidFill>
                  <a:srgbClr val="212529"/>
                </a:solidFill>
                <a:effectLst/>
                <a:highlight>
                  <a:srgbClr val="FFFFFF"/>
                </a:highlight>
                <a:latin typeface="-apple-system"/>
              </a:rPr>
              <a:t>th</a:t>
            </a:r>
            <a:r>
              <a:rPr lang="en-US" b="0" i="0" dirty="0">
                <a:solidFill>
                  <a:srgbClr val="212529"/>
                </a:solidFill>
                <a:effectLst/>
                <a:highlight>
                  <a:srgbClr val="FFFFFF"/>
                </a:highlight>
                <a:latin typeface="-apple-system"/>
              </a:rPr>
              <a:t> US Edition. Borden Institute. 2018: 199-212.</a:t>
            </a:r>
          </a:p>
          <a:p>
            <a:pPr algn="l"/>
            <a:r>
              <a:rPr lang="en-US" b="0" i="0" baseline="30000" dirty="0">
                <a:solidFill>
                  <a:srgbClr val="212529"/>
                </a:solidFill>
                <a:effectLst/>
                <a:highlight>
                  <a:srgbClr val="FFFFFF"/>
                </a:highlight>
                <a:latin typeface="-apple-system"/>
              </a:rPr>
              <a:t>7</a:t>
            </a:r>
            <a:r>
              <a:rPr lang="en-US" b="0" i="0" dirty="0">
                <a:solidFill>
                  <a:srgbClr val="212529"/>
                </a:solidFill>
                <a:effectLst/>
                <a:highlight>
                  <a:srgbClr val="FFFFFF"/>
                </a:highlight>
                <a:latin typeface="-apple-system"/>
              </a:rPr>
              <a:t> Patterson R, Drake B, Tabin G, Butler F, Cushing T. Wilderness Medical Society Practice Guidelines for Treatment of Eye Injuries and Illness in the Wilderness (2014 Update).</a:t>
            </a:r>
          </a:p>
          <a:p>
            <a:pPr algn="l"/>
            <a:r>
              <a:rPr lang="en-US" b="0" i="0" baseline="30000" dirty="0">
                <a:solidFill>
                  <a:srgbClr val="212529"/>
                </a:solidFill>
                <a:effectLst/>
                <a:highlight>
                  <a:srgbClr val="FFFFFF"/>
                </a:highlight>
                <a:latin typeface="-apple-system"/>
              </a:rPr>
              <a:t>8</a:t>
            </a:r>
            <a:r>
              <a:rPr lang="en-US" b="0" i="0" dirty="0">
                <a:solidFill>
                  <a:srgbClr val="212529"/>
                </a:solidFill>
                <a:effectLst/>
                <a:highlight>
                  <a:srgbClr val="FFFFFF"/>
                </a:highlight>
                <a:latin typeface="-apple-system"/>
              </a:rPr>
              <a:t> Gensheimer W, Mazzoli R, Reynolds M, et al. Joint Trauma System Clinical Practice Guidelines for Initial Care of Eye Trauma (Jun 2021 Update).</a:t>
            </a:r>
          </a:p>
          <a:p>
            <a:pPr algn="l"/>
            <a:r>
              <a:rPr lang="en-US" b="0" i="0" baseline="30000" dirty="0">
                <a:solidFill>
                  <a:srgbClr val="212529"/>
                </a:solidFill>
                <a:effectLst/>
                <a:highlight>
                  <a:srgbClr val="FFFFFF"/>
                </a:highlight>
                <a:latin typeface="-apple-system"/>
              </a:rPr>
              <a:t>9</a:t>
            </a:r>
            <a:r>
              <a:rPr lang="en-US" b="0" i="0" dirty="0">
                <a:solidFill>
                  <a:srgbClr val="212529"/>
                </a:solidFill>
                <a:effectLst/>
                <a:highlight>
                  <a:srgbClr val="FFFFFF"/>
                </a:highlight>
                <a:latin typeface="-apple-system"/>
              </a:rPr>
              <a:t> Kressloff MS, Castellarin AA, Zarbin MA. Endophthalmitis. Surv Ophthalmol. 1998;43(3):193–224.</a:t>
            </a:r>
          </a:p>
          <a:p>
            <a:pPr algn="l"/>
            <a:r>
              <a:rPr lang="en-US" b="0" i="0" baseline="30000" dirty="0">
                <a:solidFill>
                  <a:srgbClr val="212529"/>
                </a:solidFill>
                <a:effectLst/>
                <a:highlight>
                  <a:srgbClr val="FFFFFF"/>
                </a:highlight>
                <a:latin typeface="-apple-system"/>
              </a:rPr>
              <a:t>10</a:t>
            </a:r>
            <a:r>
              <a:rPr lang="en-US" b="0" i="0" dirty="0">
                <a:solidFill>
                  <a:srgbClr val="212529"/>
                </a:solidFill>
                <a:effectLst/>
                <a:highlight>
                  <a:srgbClr val="FFFFFF"/>
                </a:highlight>
                <a:latin typeface="-apple-system"/>
              </a:rPr>
              <a:t> Prior reference 3</a:t>
            </a:r>
          </a:p>
          <a:p>
            <a:pPr algn="l"/>
            <a:r>
              <a:rPr lang="en-US" b="0" i="0" baseline="30000" dirty="0">
                <a:solidFill>
                  <a:srgbClr val="212529"/>
                </a:solidFill>
                <a:effectLst/>
                <a:highlight>
                  <a:srgbClr val="FFFFFF"/>
                </a:highlight>
                <a:latin typeface="-apple-system"/>
              </a:rPr>
              <a:t>11</a:t>
            </a:r>
            <a:r>
              <a:rPr lang="en-US" b="0" i="0" dirty="0">
                <a:solidFill>
                  <a:srgbClr val="212529"/>
                </a:solidFill>
                <a:effectLst/>
                <a:highlight>
                  <a:srgbClr val="FFFFFF"/>
                </a:highlight>
                <a:latin typeface="-apple-system"/>
              </a:rPr>
              <a:t> Prior reference 4</a:t>
            </a:r>
          </a:p>
          <a:p>
            <a:pPr algn="l"/>
            <a:r>
              <a:rPr lang="en-US" b="0" i="0" baseline="30000" dirty="0">
                <a:solidFill>
                  <a:srgbClr val="212529"/>
                </a:solidFill>
                <a:effectLst/>
                <a:highlight>
                  <a:srgbClr val="FFFFFF"/>
                </a:highlight>
                <a:latin typeface="-apple-system"/>
              </a:rPr>
              <a:t>12</a:t>
            </a:r>
            <a:r>
              <a:rPr lang="en-US" b="0" i="0" dirty="0">
                <a:solidFill>
                  <a:srgbClr val="212529"/>
                </a:solidFill>
                <a:effectLst/>
                <a:highlight>
                  <a:srgbClr val="FFFFFF"/>
                </a:highlight>
                <a:latin typeface="-apple-system"/>
              </a:rPr>
              <a:t> Prior references 5,6,7,8</a:t>
            </a:r>
          </a:p>
          <a:p>
            <a:pPr algn="l"/>
            <a:r>
              <a:rPr lang="en-US" b="0" i="0" baseline="30000" dirty="0">
                <a:solidFill>
                  <a:srgbClr val="212529"/>
                </a:solidFill>
                <a:effectLst/>
                <a:highlight>
                  <a:srgbClr val="FFFFFF"/>
                </a:highlight>
                <a:latin typeface="-apple-system"/>
              </a:rPr>
              <a:t>13</a:t>
            </a:r>
            <a:r>
              <a:rPr lang="en-US" b="0" i="0" dirty="0">
                <a:solidFill>
                  <a:srgbClr val="212529"/>
                </a:solidFill>
                <a:effectLst/>
                <a:highlight>
                  <a:srgbClr val="FFFFFF"/>
                </a:highlight>
                <a:latin typeface="-apple-system"/>
              </a:rPr>
              <a:t> Prior reference 9</a:t>
            </a:r>
          </a:p>
          <a:p>
            <a:pPr algn="l"/>
            <a:r>
              <a:rPr lang="en-US" b="0" i="0" baseline="30000" dirty="0">
                <a:solidFill>
                  <a:srgbClr val="212529"/>
                </a:solidFill>
                <a:effectLst/>
                <a:highlight>
                  <a:srgbClr val="FFFFFF"/>
                </a:highlight>
                <a:latin typeface="-apple-system"/>
              </a:rPr>
              <a:t>14</a:t>
            </a:r>
            <a:r>
              <a:rPr lang="en-US" b="0" i="0" dirty="0">
                <a:solidFill>
                  <a:srgbClr val="212529"/>
                </a:solidFill>
                <a:effectLst/>
                <a:highlight>
                  <a:srgbClr val="FFFFFF"/>
                </a:highlight>
                <a:latin typeface="-apple-system"/>
              </a:rPr>
              <a:t> Prior references 5,6,7,8</a:t>
            </a:r>
          </a:p>
          <a:p>
            <a:pPr algn="l"/>
            <a:r>
              <a:rPr lang="en-US" b="0" i="0" baseline="30000" dirty="0">
                <a:solidFill>
                  <a:srgbClr val="212529"/>
                </a:solidFill>
                <a:effectLst/>
                <a:highlight>
                  <a:srgbClr val="FFFFFF"/>
                </a:highlight>
                <a:latin typeface="-apple-system"/>
              </a:rPr>
              <a:t>15</a:t>
            </a:r>
            <a:r>
              <a:rPr lang="en-US" b="0" i="0" dirty="0">
                <a:solidFill>
                  <a:srgbClr val="212529"/>
                </a:solidFill>
                <a:effectLst/>
                <a:highlight>
                  <a:srgbClr val="FFFFFF"/>
                </a:highlight>
                <a:latin typeface="-apple-system"/>
              </a:rPr>
              <a:t> Tricoci P, Allen JM, Kramer JM, Califf RM, Smith Jr SC. Scientific Evidence Underlying the ACC/AHA Clinical Practice Guidelines. American Medical Association. 2009 Feb; Vol 301, No. 8.</a:t>
            </a:r>
          </a:p>
          <a:p>
            <a:pPr algn="l"/>
            <a:r>
              <a:rPr lang="en-US" b="0" i="0" baseline="30000" dirty="0">
                <a:solidFill>
                  <a:srgbClr val="212529"/>
                </a:solidFill>
                <a:effectLst/>
                <a:highlight>
                  <a:srgbClr val="FFFFFF"/>
                </a:highlight>
                <a:latin typeface="-apple-system"/>
              </a:rPr>
              <a:t>16</a:t>
            </a:r>
            <a:r>
              <a:rPr lang="en-US" b="0" i="0" dirty="0">
                <a:solidFill>
                  <a:srgbClr val="212529"/>
                </a:solidFill>
                <a:effectLst/>
                <a:highlight>
                  <a:srgbClr val="FFFFFF"/>
                </a:highlight>
                <a:latin typeface="-apple-system"/>
              </a:rPr>
              <a:t> Halparin, JL. Further Evolution of the ACC/AHA Clinical Practice Guideline Recommendation Classification System. American College of Cardiology Foundation and the American Heart Association. 2016 Apr; 133:1426-1428.</a:t>
            </a:r>
          </a:p>
          <a:p>
            <a:pPr algn="l"/>
            <a:r>
              <a:rPr lang="en-US" b="1" i="0" u="sng" dirty="0">
                <a:solidFill>
                  <a:srgbClr val="212529"/>
                </a:solidFill>
                <a:effectLst/>
                <a:highlight>
                  <a:srgbClr val="FFFFFF"/>
                </a:highlight>
                <a:latin typeface="-apple-system"/>
              </a:rPr>
              <a:t>Evidence Based References</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Blanch R, Scott R. Military Ocular Injury: Presentation, Assessment, and Management. J Royal Army Medical Corps.  2009;155(4):279-284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Gensheimer W, Mazzoli R, Reynolds M, et al. Joint Trauma System Clinical Practice Guidelines for Initial Care of Eye Trauma (Jun 2021 Update).  </a:t>
            </a:r>
            <a:r>
              <a:rPr lang="en-US" b="1" i="0" dirty="0">
                <a:solidFill>
                  <a:srgbClr val="212529"/>
                </a:solidFill>
                <a:effectLst/>
                <a:highlight>
                  <a:srgbClr val="FFFFFF"/>
                </a:highlight>
                <a:latin typeface="-apple-system"/>
              </a:rPr>
              <a:t>C-EO</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Godbole N, Seefeldt E, Raymond W, Karesh J, Morgenstern A, Egan J, Colyer M, Mazzoli R. Simplified Method for Rapid Field Assessment of Visual Acuity by First Responders After Ocular Injury. Military Medicine. Apr 2018; 183 (Suppl 1): 219-223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Gondusky JS, ReiterMC. Protectingmilitary convoys in Iraq: An examination of battle injuries sustained by a mechanised battalion during operation Iraqi Freedom II. Mil Med 2005;170;546-549  </a:t>
            </a:r>
            <a:r>
              <a:rPr lang="en-US" b="1" i="0" dirty="0">
                <a:solidFill>
                  <a:srgbClr val="212529"/>
                </a:solidFill>
                <a:effectLst/>
                <a:highlight>
                  <a:srgbClr val="FFFFFF"/>
                </a:highlight>
                <a:latin typeface="-apple-system"/>
              </a:rPr>
              <a:t>B-NR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Kressloff MS, Castellarin AA, Zarbin MA. Endophthalmitis. Surv Ophthalmol. 1998;43(3):193–224.  </a:t>
            </a:r>
            <a:r>
              <a:rPr lang="en-US" b="1" i="0" dirty="0">
                <a:solidFill>
                  <a:srgbClr val="212529"/>
                </a:solidFill>
                <a:effectLst/>
                <a:highlight>
                  <a:srgbClr val="FFFFFF"/>
                </a:highlight>
                <a:latin typeface="-apple-system"/>
              </a:rPr>
              <a:t>B-NR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Kuhn F, Maisiak R, Mann L, Mester V, Morris R, Witherspoon C. The Ocular Trauma Score (OTS). Ophthalmol Clin North Am. 2002; 15(2): 163-165  </a:t>
            </a:r>
            <a:r>
              <a:rPr lang="en-US" b="1" i="0" dirty="0">
                <a:solidFill>
                  <a:srgbClr val="212529"/>
                </a:solidFill>
                <a:effectLst/>
                <a:highlight>
                  <a:srgbClr val="FFFFFF"/>
                </a:highlight>
                <a:latin typeface="-apple-system"/>
              </a:rPr>
              <a:t>B-NR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Office of the Surgeon General, Dept of the Army (Thach AB, ed.). Ophthalmic Care of the Combat Casualty. Textbook of Military Medicine. Borden Institute. 2003.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Office of the Surgeon General, Dept of the Army. Ocular Injuries (Chapter 14).  Emergency War Surgery, 5th US Edition. Borden Institute. 2018: 199-212.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Patterson R, Drake B, Tabin G, Butler F, Cushing T. Wilderness Medical Society Practice Guidelines for Treatment of Eye Injuries and Illness in the Wilderness (2014 Update).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Thomas R, McManus JG, Johnson A, Mayer P, Wade C, Holcomb JB. Ocular Injury Reduction from Ocular Protection Use in Current Combat Operations. J Trauma. APR 2009; 66(4): 99-103  </a:t>
            </a:r>
            <a:r>
              <a:rPr lang="en-US" b="1" i="0" dirty="0">
                <a:solidFill>
                  <a:srgbClr val="212529"/>
                </a:solidFill>
                <a:effectLst/>
                <a:highlight>
                  <a:srgbClr val="FFFFFF"/>
                </a:highlight>
                <a:latin typeface="-apple-system"/>
              </a:rPr>
              <a:t>B-NR</a:t>
            </a:r>
            <a:endParaRPr lang="en-US" b="0" i="0" dirty="0">
              <a:solidFill>
                <a:srgbClr val="212529"/>
              </a:solidFill>
              <a:effectLst/>
              <a:highlight>
                <a:srgbClr val="FFFFFF"/>
              </a:highlight>
              <a:latin typeface="-apple-system"/>
            </a:endParaRPr>
          </a:p>
          <a:p>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23</a:t>
            </a:fld>
            <a:endParaRPr lang="en-US"/>
          </a:p>
        </p:txBody>
      </p:sp>
    </p:spTree>
    <p:extLst>
      <p:ext uri="{BB962C8B-B14F-4D97-AF65-F5344CB8AC3E}">
        <p14:creationId xmlns:p14="http://schemas.microsoft.com/office/powerpoint/2010/main" val="3694459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Assessment and management of eye injuries is part of the “H” in the MARCH PAWS sequence (included with head injuries).</a:t>
            </a:r>
          </a:p>
          <a:p>
            <a:pPr algn="l"/>
            <a:endParaRPr lang="en-US" b="0" i="0" dirty="0">
              <a:solidFill>
                <a:srgbClr val="212529"/>
              </a:solidFill>
              <a:effectLst/>
              <a:highlight>
                <a:srgbClr val="FFFFFF"/>
              </a:highlight>
              <a:latin typeface="-apple-system"/>
            </a:endParaRPr>
          </a:p>
          <a:p>
            <a:pPr algn="l"/>
            <a:r>
              <a:rPr lang="en-US" b="1" i="0" dirty="0">
                <a:solidFill>
                  <a:srgbClr val="FFFFFF"/>
                </a:solidFill>
                <a:effectLst/>
                <a:highlight>
                  <a:srgbClr val="F16536"/>
                </a:highlight>
                <a:latin typeface="-apple-system"/>
              </a:rPr>
              <a:t>REMEMBER:</a:t>
            </a:r>
            <a:endParaRPr lang="en-US" b="0" i="0" dirty="0">
              <a:solidFill>
                <a:srgbClr val="FFFFFF"/>
              </a:solidFill>
              <a:effectLst/>
              <a:highlight>
                <a:srgbClr val="F16536"/>
              </a:highlight>
              <a:latin typeface="-apple-system"/>
            </a:endParaRPr>
          </a:p>
          <a:p>
            <a:pPr algn="l">
              <a:buFont typeface="Arial" panose="020B0604020202020204" pitchFamily="34" charset="0"/>
              <a:buChar char="•"/>
            </a:pPr>
            <a:r>
              <a:rPr lang="en-US" b="0" i="0" dirty="0">
                <a:solidFill>
                  <a:srgbClr val="212529"/>
                </a:solidFill>
                <a:effectLst/>
                <a:highlight>
                  <a:srgbClr val="FEEFEB"/>
                </a:highlight>
                <a:latin typeface="-apple-system"/>
              </a:rPr>
              <a:t>You are now in Tactical Field Care which affords the relative safety and time to expand the focus of assessment and management beyond immediate life-threatening hemorrhage control to treatment of other injuries and prevention of potential complications including the treatment of eye injuries.  </a:t>
            </a:r>
          </a:p>
          <a:p>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4</a:t>
            </a:fld>
            <a:endParaRPr lang="en-US"/>
          </a:p>
        </p:txBody>
      </p:sp>
    </p:spTree>
    <p:extLst>
      <p:ext uri="{BB962C8B-B14F-4D97-AF65-F5344CB8AC3E}">
        <p14:creationId xmlns:p14="http://schemas.microsoft.com/office/powerpoint/2010/main" val="4060179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This video provides an overview of traumatic eye injuries.  </a:t>
            </a:r>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5</a:t>
            </a:fld>
            <a:endParaRPr lang="en-US"/>
          </a:p>
        </p:txBody>
      </p:sp>
    </p:spTree>
    <p:extLst>
      <p:ext uri="{BB962C8B-B14F-4D97-AF65-F5344CB8AC3E}">
        <p14:creationId xmlns:p14="http://schemas.microsoft.com/office/powerpoint/2010/main" val="11641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Traumatic eye injuries can occur both in training and combat operations and can lead to significant vision loss and blindness if not identified and treated in the prehospital environment. Eye injuries should be evaluated after other life-threatening injuries have been addressed. </a:t>
            </a:r>
          </a:p>
          <a:p>
            <a:pPr algn="l"/>
            <a:r>
              <a:rPr lang="en-US" b="0" i="0" dirty="0">
                <a:solidFill>
                  <a:srgbClr val="212529"/>
                </a:solidFill>
                <a:effectLst/>
                <a:highlight>
                  <a:srgbClr val="FFFFFF"/>
                </a:highlight>
                <a:latin typeface="-apple-system"/>
              </a:rPr>
              <a:t>It is important to remember that most eye injuries are preventable by wearing unit-issued protective eyewear.</a:t>
            </a:r>
            <a:r>
              <a:rPr lang="en-US" b="0" i="0" baseline="30000" dirty="0">
                <a:solidFill>
                  <a:srgbClr val="212529"/>
                </a:solidFill>
                <a:effectLst/>
                <a:highlight>
                  <a:srgbClr val="FFFFFF"/>
                </a:highlight>
                <a:latin typeface="-apple-system"/>
              </a:rPr>
              <a:t>1, 2 </a:t>
            </a:r>
            <a:r>
              <a:rPr lang="en-US" b="0" i="0" dirty="0">
                <a:solidFill>
                  <a:srgbClr val="212529"/>
                </a:solidFill>
                <a:effectLst/>
                <a:highlight>
                  <a:srgbClr val="FFFFFF"/>
                </a:highlight>
                <a:latin typeface="-apple-system"/>
              </a:rPr>
              <a:t>Approved protective eyewear is very effective in stopping most metal fragments and other foreign bodies from explosions, etc. that cause the majority of eye injuries.</a:t>
            </a:r>
          </a:p>
          <a:p>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6</a:t>
            </a:fld>
            <a:endParaRPr lang="en-US"/>
          </a:p>
        </p:txBody>
      </p:sp>
    </p:spTree>
    <p:extLst>
      <p:ext uri="{BB962C8B-B14F-4D97-AF65-F5344CB8AC3E}">
        <p14:creationId xmlns:p14="http://schemas.microsoft.com/office/powerpoint/2010/main" val="229170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Vision is one of our most important senses. Damage to an eye from trauma can be irreversible and lead to permanent loss of vision or blindness if not identified and treated appropriately and as early as possible.</a:t>
            </a:r>
          </a:p>
          <a:p>
            <a:pPr algn="l"/>
            <a:r>
              <a:rPr lang="en-US" b="0" i="0" dirty="0">
                <a:solidFill>
                  <a:srgbClr val="212529"/>
                </a:solidFill>
                <a:effectLst/>
                <a:highlight>
                  <a:srgbClr val="FFFFFF"/>
                </a:highlight>
                <a:latin typeface="-apple-system"/>
              </a:rPr>
              <a:t>The following signs should make you suspect an eye injury:</a:t>
            </a:r>
          </a:p>
          <a:p>
            <a:pPr algn="l">
              <a:buFont typeface="Arial" panose="020B0604020202020204" pitchFamily="34" charset="0"/>
              <a:buChar char="•"/>
            </a:pPr>
            <a:r>
              <a:rPr lang="en-US" b="0" i="0" dirty="0">
                <a:solidFill>
                  <a:srgbClr val="212529"/>
                </a:solidFill>
                <a:effectLst/>
                <a:highlight>
                  <a:srgbClr val="FFFFFF"/>
                </a:highlight>
                <a:latin typeface="-apple-system"/>
              </a:rPr>
              <a:t>Bleeding surrounding the eye, inside the globe of the eye, or coming from the globe of the eye</a:t>
            </a:r>
          </a:p>
          <a:p>
            <a:pPr algn="l">
              <a:buFont typeface="Arial" panose="020B0604020202020204" pitchFamily="34" charset="0"/>
              <a:buChar char="•"/>
            </a:pPr>
            <a:r>
              <a:rPr lang="en-US" b="0" i="0" dirty="0">
                <a:solidFill>
                  <a:srgbClr val="212529"/>
                </a:solidFill>
                <a:effectLst/>
                <a:highlight>
                  <a:srgbClr val="FFFFFF"/>
                </a:highlight>
                <a:latin typeface="-apple-system"/>
              </a:rPr>
              <a:t>Obvious penetration of shrapnel or other foreign bodies into the globe of the eye or surrounding eye socket</a:t>
            </a:r>
          </a:p>
          <a:p>
            <a:pPr algn="l">
              <a:buFont typeface="Arial" panose="020B0604020202020204" pitchFamily="34" charset="0"/>
              <a:buChar char="•"/>
            </a:pPr>
            <a:r>
              <a:rPr lang="en-US" b="0" i="0" dirty="0">
                <a:solidFill>
                  <a:srgbClr val="212529"/>
                </a:solidFill>
                <a:effectLst/>
                <a:highlight>
                  <a:srgbClr val="FFFFFF"/>
                </a:highlight>
                <a:latin typeface="-apple-system"/>
              </a:rPr>
              <a:t>Objects protruding from the globe of the eye</a:t>
            </a:r>
          </a:p>
          <a:p>
            <a:pPr algn="l">
              <a:buFont typeface="Arial" panose="020B0604020202020204" pitchFamily="34" charset="0"/>
              <a:buChar char="•"/>
            </a:pPr>
            <a:r>
              <a:rPr lang="en-US" b="0" i="0" dirty="0">
                <a:solidFill>
                  <a:srgbClr val="212529"/>
                </a:solidFill>
                <a:effectLst/>
                <a:highlight>
                  <a:srgbClr val="FFFFFF"/>
                </a:highlight>
                <a:latin typeface="-apple-system"/>
              </a:rPr>
              <a:t>Swelling or lacerations of the globe of the eye</a:t>
            </a:r>
          </a:p>
          <a:p>
            <a:pPr algn="l">
              <a:buFont typeface="Arial" panose="020B0604020202020204" pitchFamily="34" charset="0"/>
              <a:buChar char="•"/>
            </a:pPr>
            <a:r>
              <a:rPr lang="en-US" b="0" i="0" dirty="0">
                <a:solidFill>
                  <a:srgbClr val="212529"/>
                </a:solidFill>
                <a:effectLst/>
                <a:highlight>
                  <a:srgbClr val="FFFFFF"/>
                </a:highlight>
                <a:latin typeface="-apple-system"/>
              </a:rPr>
              <a:t>Protrusion of the globe of the eye from the eye socket</a:t>
            </a:r>
          </a:p>
          <a:p>
            <a:pPr algn="l">
              <a:buFont typeface="Arial" panose="020B0604020202020204" pitchFamily="34" charset="0"/>
              <a:buChar char="•"/>
            </a:pPr>
            <a:r>
              <a:rPr lang="en-US" b="0" i="0" dirty="0">
                <a:solidFill>
                  <a:srgbClr val="212529"/>
                </a:solidFill>
                <a:effectLst/>
                <a:highlight>
                  <a:srgbClr val="FFFFFF"/>
                </a:highlight>
                <a:latin typeface="-apple-system"/>
              </a:rPr>
              <a:t>Reduced vision and swelling of the eye area</a:t>
            </a:r>
          </a:p>
          <a:p>
            <a:pPr algn="l">
              <a:buFont typeface="Arial" panose="020B0604020202020204" pitchFamily="34" charset="0"/>
              <a:buChar char="•"/>
            </a:pPr>
            <a:r>
              <a:rPr lang="en-US" b="0" i="0" dirty="0">
                <a:solidFill>
                  <a:srgbClr val="212529"/>
                </a:solidFill>
                <a:effectLst/>
                <a:highlight>
                  <a:srgbClr val="FFFFFF"/>
                </a:highlight>
                <a:latin typeface="-apple-system"/>
              </a:rPr>
              <a:t>Misshapen or distorted parts of the eye from normal</a:t>
            </a:r>
          </a:p>
          <a:p>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7</a:t>
            </a:fld>
            <a:endParaRPr lang="en-US"/>
          </a:p>
        </p:txBody>
      </p:sp>
    </p:spTree>
    <p:extLst>
      <p:ext uri="{BB962C8B-B14F-4D97-AF65-F5344CB8AC3E}">
        <p14:creationId xmlns:p14="http://schemas.microsoft.com/office/powerpoint/2010/main" val="355589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If a penetrating eye injury is noted or suspected, three steps must be taken:</a:t>
            </a:r>
          </a:p>
          <a:p>
            <a:pPr algn="l"/>
            <a:r>
              <a:rPr lang="en-US" b="1" i="0" dirty="0">
                <a:solidFill>
                  <a:srgbClr val="197278"/>
                </a:solidFill>
                <a:effectLst/>
                <a:highlight>
                  <a:srgbClr val="FFFFFF"/>
                </a:highlight>
                <a:latin typeface="-apple-system"/>
              </a:rPr>
              <a:t>1. Perform a rapid field test of visual acuity and document findings.</a:t>
            </a:r>
          </a:p>
          <a:p>
            <a:pPr algn="l">
              <a:buFont typeface="Arial" panose="020B0604020202020204" pitchFamily="34" charset="0"/>
              <a:buChar char="•"/>
            </a:pPr>
            <a:r>
              <a:rPr lang="en-US" b="0" i="0" dirty="0">
                <a:solidFill>
                  <a:srgbClr val="212529"/>
                </a:solidFill>
                <a:effectLst/>
                <a:highlight>
                  <a:srgbClr val="FFFFFF"/>
                </a:highlight>
                <a:latin typeface="-apple-system"/>
              </a:rPr>
              <a:t>Rapid visual acuity testing includes the ability to read print, count fingers, identify hand motion, and/or differentiate light from dark. </a:t>
            </a:r>
          </a:p>
          <a:p>
            <a:pPr algn="l"/>
            <a:r>
              <a:rPr lang="en-US" b="1" i="0" dirty="0">
                <a:solidFill>
                  <a:srgbClr val="197278"/>
                </a:solidFill>
                <a:effectLst/>
                <a:highlight>
                  <a:srgbClr val="FFFFFF"/>
                </a:highlight>
                <a:latin typeface="-apple-system"/>
              </a:rPr>
              <a:t>2. Cover the affected eye with a rigid eye shield, NOT a pressure patch.</a:t>
            </a:r>
          </a:p>
          <a:p>
            <a:pPr algn="l">
              <a:buFont typeface="Arial" panose="020B0604020202020204" pitchFamily="34" charset="0"/>
              <a:buChar char="•"/>
            </a:pPr>
            <a:r>
              <a:rPr lang="en-US" b="0" i="0" dirty="0">
                <a:solidFill>
                  <a:srgbClr val="212529"/>
                </a:solidFill>
                <a:effectLst/>
                <a:highlight>
                  <a:srgbClr val="FFFFFF"/>
                </a:highlight>
                <a:latin typeface="-apple-system"/>
              </a:rPr>
              <a:t>A pressure dressing could result in permanent loss of vision.</a:t>
            </a:r>
          </a:p>
          <a:p>
            <a:pPr algn="l">
              <a:buFont typeface="Arial" panose="020B0604020202020204" pitchFamily="34" charset="0"/>
              <a:buChar char="•"/>
            </a:pPr>
            <a:r>
              <a:rPr lang="en-US" b="0" i="0" dirty="0">
                <a:solidFill>
                  <a:srgbClr val="212529"/>
                </a:solidFill>
                <a:effectLst/>
                <a:highlight>
                  <a:srgbClr val="FFFFFF"/>
                </a:highlight>
                <a:latin typeface="-apple-system"/>
              </a:rPr>
              <a:t>Place a rigid eye shield on only one eye, unless both eyes are injured.</a:t>
            </a:r>
          </a:p>
          <a:p>
            <a:pPr algn="l">
              <a:buFont typeface="Arial" panose="020B0604020202020204" pitchFamily="34" charset="0"/>
              <a:buChar char="•"/>
            </a:pPr>
            <a:r>
              <a:rPr lang="en-US" b="0" i="0" dirty="0">
                <a:solidFill>
                  <a:srgbClr val="212529"/>
                </a:solidFill>
                <a:effectLst/>
                <a:highlight>
                  <a:srgbClr val="FFFFFF"/>
                </a:highlight>
                <a:latin typeface="-apple-system"/>
              </a:rPr>
              <a:t>Covering both eyes turns an otherwise ambulatory casualty into a litter casualty.</a:t>
            </a:r>
          </a:p>
          <a:p>
            <a:pPr algn="l">
              <a:buFont typeface="Arial" panose="020B0604020202020204" pitchFamily="34" charset="0"/>
              <a:buChar char="•"/>
            </a:pPr>
            <a:r>
              <a:rPr lang="en-US" b="0" i="0" dirty="0">
                <a:solidFill>
                  <a:srgbClr val="212529"/>
                </a:solidFill>
                <a:effectLst/>
                <a:highlight>
                  <a:srgbClr val="FFFFFF"/>
                </a:highlight>
                <a:latin typeface="-apple-system"/>
              </a:rPr>
              <a:t>Tactical eyewear is a good way to prevent eye injuries and can also be used for covering an injured eye if no eye shield is available.  </a:t>
            </a:r>
          </a:p>
          <a:p>
            <a:pPr algn="l"/>
            <a:r>
              <a:rPr lang="en-US" b="1" i="0" dirty="0">
                <a:solidFill>
                  <a:srgbClr val="197278"/>
                </a:solidFill>
                <a:effectLst/>
                <a:highlight>
                  <a:srgbClr val="FFFFFF"/>
                </a:highlight>
                <a:latin typeface="-apple-system"/>
              </a:rPr>
              <a:t>3. Administer the casualty’s complete Combat Wound Medication Pack (CWMP), including all the medications contained in it.</a:t>
            </a:r>
          </a:p>
          <a:p>
            <a:pPr algn="l">
              <a:buFont typeface="Arial" panose="020B0604020202020204" pitchFamily="34" charset="0"/>
              <a:buChar char="•"/>
            </a:pPr>
            <a:r>
              <a:rPr lang="en-US" b="0" i="0" dirty="0">
                <a:solidFill>
                  <a:srgbClr val="212529"/>
                </a:solidFill>
                <a:effectLst/>
                <a:highlight>
                  <a:srgbClr val="FFFFFF"/>
                </a:highlight>
                <a:latin typeface="-apple-system"/>
              </a:rPr>
              <a:t>One of the medications is 400 mg of moxifloxacin, which is administered for eye injuries to prevent infection.</a:t>
            </a:r>
          </a:p>
          <a:p>
            <a:pPr algn="l">
              <a:buFont typeface="Arial" panose="020B0604020202020204" pitchFamily="34" charset="0"/>
              <a:buChar char="•"/>
            </a:pPr>
            <a:r>
              <a:rPr lang="en-US" b="0" i="0" dirty="0">
                <a:solidFill>
                  <a:srgbClr val="212529"/>
                </a:solidFill>
                <a:effectLst/>
                <a:highlight>
                  <a:srgbClr val="FFFFFF"/>
                </a:highlight>
                <a:latin typeface="-apple-system"/>
              </a:rPr>
              <a:t>IV/IM/IO antibiotics should be administered if oral moxifloxacin cannot be taken by the casualty.</a:t>
            </a:r>
          </a:p>
          <a:p>
            <a:pPr algn="l">
              <a:buFont typeface="Arial" panose="020B0604020202020204" pitchFamily="34" charset="0"/>
              <a:buChar char="•"/>
            </a:pPr>
            <a:r>
              <a:rPr lang="en-US" b="0" i="0" dirty="0">
                <a:solidFill>
                  <a:srgbClr val="212529"/>
                </a:solidFill>
                <a:effectLst/>
                <a:highlight>
                  <a:srgbClr val="FFFFFF"/>
                </a:highlight>
                <a:latin typeface="-apple-system"/>
              </a:rPr>
              <a:t>Penetrating eye trauma may not always be obvious injuries from bullets or shrapnel.</a:t>
            </a:r>
          </a:p>
          <a:p>
            <a:pPr algn="l"/>
            <a:r>
              <a:rPr lang="en-US" b="1" i="0" dirty="0">
                <a:solidFill>
                  <a:srgbClr val="FFFFFF"/>
                </a:solidFill>
                <a:effectLst/>
                <a:highlight>
                  <a:srgbClr val="F16536"/>
                </a:highlight>
                <a:latin typeface="-apple-system"/>
              </a:rPr>
              <a:t>REMEMBER: </a:t>
            </a:r>
            <a:endParaRPr lang="en-US" b="0" i="0" dirty="0">
              <a:solidFill>
                <a:srgbClr val="FFFFFF"/>
              </a:solidFill>
              <a:effectLst/>
              <a:highlight>
                <a:srgbClr val="F16536"/>
              </a:highlight>
              <a:latin typeface="-apple-system"/>
            </a:endParaRPr>
          </a:p>
          <a:p>
            <a:pPr algn="l">
              <a:buFont typeface="Arial" panose="020B0604020202020204" pitchFamily="34" charset="0"/>
              <a:buChar char="•"/>
            </a:pPr>
            <a:r>
              <a:rPr lang="en-US" b="0" i="0" dirty="0">
                <a:solidFill>
                  <a:srgbClr val="212529"/>
                </a:solidFill>
                <a:effectLst/>
                <a:highlight>
                  <a:srgbClr val="FEEFEB"/>
                </a:highlight>
                <a:latin typeface="-apple-system"/>
              </a:rPr>
              <a:t>Document all findings (including visual acuity) and treatments on the casualty’s DD Form 1380.</a:t>
            </a:r>
          </a:p>
          <a:p>
            <a:pPr algn="l"/>
            <a:r>
              <a:rPr lang="en-US" b="0" i="0" dirty="0">
                <a:solidFill>
                  <a:srgbClr val="212529"/>
                </a:solidFill>
                <a:effectLst/>
                <a:highlight>
                  <a:srgbClr val="FFFFFF"/>
                </a:highlight>
                <a:latin typeface="-apple-system"/>
              </a:rPr>
              <a:t>A cut or laceration of the eye can be subtle and have the same effect allowing contents to leak from the eye. If left untreated, even apparently minor eye injuries can become infected and cause loss of vision or even blindness. </a:t>
            </a:r>
          </a:p>
          <a:p>
            <a:pPr algn="l"/>
            <a:r>
              <a:rPr lang="en-US" b="1" i="0" dirty="0">
                <a:solidFill>
                  <a:srgbClr val="212529"/>
                </a:solidFill>
                <a:effectLst/>
                <a:highlight>
                  <a:srgbClr val="FFFFFF"/>
                </a:highlight>
                <a:latin typeface="-apple-system"/>
              </a:rPr>
              <a:t>ALL</a:t>
            </a:r>
            <a:r>
              <a:rPr lang="en-US" b="0" i="0" dirty="0">
                <a:solidFill>
                  <a:srgbClr val="212529"/>
                </a:solidFill>
                <a:effectLst/>
                <a:highlight>
                  <a:srgbClr val="FFFFFF"/>
                </a:highlight>
                <a:latin typeface="-apple-system"/>
              </a:rPr>
              <a:t> suspected penetrating eye injuries should be evacuated to a higher level of care as quickly as possible.</a:t>
            </a:r>
          </a:p>
          <a:p>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8</a:t>
            </a:fld>
            <a:endParaRPr lang="en-US"/>
          </a:p>
        </p:txBody>
      </p:sp>
    </p:spTree>
    <p:extLst>
      <p:ext uri="{BB962C8B-B14F-4D97-AF65-F5344CB8AC3E}">
        <p14:creationId xmlns:p14="http://schemas.microsoft.com/office/powerpoint/2010/main" val="635661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Rapid visual acuity testing is NOT a formal vision screening with a Snellen Eye Chart.</a:t>
            </a:r>
            <a:r>
              <a:rPr lang="en-US" b="0" i="0" baseline="30000" dirty="0">
                <a:solidFill>
                  <a:srgbClr val="212529"/>
                </a:solidFill>
                <a:effectLst/>
                <a:highlight>
                  <a:srgbClr val="FFFFFF"/>
                </a:highlight>
                <a:latin typeface="-apple-system"/>
              </a:rPr>
              <a:t>3 </a:t>
            </a:r>
            <a:r>
              <a:rPr lang="en-US" b="0" i="0" dirty="0">
                <a:solidFill>
                  <a:srgbClr val="212529"/>
                </a:solidFill>
                <a:effectLst/>
                <a:highlight>
                  <a:srgbClr val="FFFFFF"/>
                </a:highlight>
                <a:latin typeface="-apple-system"/>
              </a:rPr>
              <a:t>It is a rapid assessment and includes testing the casualty’s ability to read print, count fingers, identify hand motion, or differentiate light from dark.</a:t>
            </a:r>
          </a:p>
          <a:p>
            <a:pPr algn="l"/>
            <a:r>
              <a:rPr lang="en-US" b="0" i="0" dirty="0">
                <a:solidFill>
                  <a:srgbClr val="212529"/>
                </a:solidFill>
                <a:effectLst/>
                <a:highlight>
                  <a:srgbClr val="FFFFFF"/>
                </a:highlight>
                <a:latin typeface="-apple-system"/>
              </a:rPr>
              <a:t>Have the casualty cover the unaffected eye. </a:t>
            </a:r>
            <a:r>
              <a:rPr lang="en-US" b="1" i="0" dirty="0">
                <a:solidFill>
                  <a:srgbClr val="212529"/>
                </a:solidFill>
                <a:effectLst/>
                <a:highlight>
                  <a:srgbClr val="FFFFFF"/>
                </a:highlight>
                <a:latin typeface="-apple-system"/>
              </a:rPr>
              <a:t>Do not</a:t>
            </a:r>
            <a:r>
              <a:rPr lang="en-US" b="0" i="0" dirty="0">
                <a:solidFill>
                  <a:srgbClr val="212529"/>
                </a:solidFill>
                <a:effectLst/>
                <a:highlight>
                  <a:srgbClr val="FFFFFF"/>
                </a:highlight>
                <a:latin typeface="-apple-system"/>
              </a:rPr>
              <a:t> force open a swollen eye to conduct a field visual acuity test.</a:t>
            </a:r>
          </a:p>
          <a:p>
            <a:pPr algn="l"/>
            <a:r>
              <a:rPr lang="en-US" b="0" i="0" dirty="0">
                <a:solidFill>
                  <a:srgbClr val="212529"/>
                </a:solidFill>
                <a:effectLst/>
                <a:highlight>
                  <a:srgbClr val="FFFFFF"/>
                </a:highlight>
                <a:latin typeface="-apple-system"/>
              </a:rPr>
              <a:t>At an </a:t>
            </a:r>
            <a:r>
              <a:rPr lang="en-US" b="1" i="0" dirty="0">
                <a:solidFill>
                  <a:srgbClr val="212529"/>
                </a:solidFill>
                <a:effectLst/>
                <a:highlight>
                  <a:srgbClr val="FFFFFF"/>
                </a:highlight>
                <a:latin typeface="-apple-system"/>
              </a:rPr>
              <a:t>arm’s length</a:t>
            </a:r>
            <a:r>
              <a:rPr lang="en-US" b="0" i="0" dirty="0">
                <a:solidFill>
                  <a:srgbClr val="212529"/>
                </a:solidFill>
                <a:effectLst/>
                <a:highlight>
                  <a:srgbClr val="FFFFFF"/>
                </a:highlight>
                <a:latin typeface="-apple-system"/>
              </a:rPr>
              <a:t>, assess the casualty’s ability to:   </a:t>
            </a:r>
          </a:p>
          <a:p>
            <a:pPr algn="l">
              <a:buFont typeface="Arial" panose="020B0604020202020204" pitchFamily="34" charset="0"/>
              <a:buChar char="•"/>
            </a:pPr>
            <a:r>
              <a:rPr lang="en-US" b="0" i="0" dirty="0">
                <a:solidFill>
                  <a:srgbClr val="212529"/>
                </a:solidFill>
                <a:effectLst/>
                <a:highlight>
                  <a:srgbClr val="FFFFFF"/>
                </a:highlight>
                <a:latin typeface="-apple-system"/>
              </a:rPr>
              <a:t>Read something with text on it (that you hold up).</a:t>
            </a:r>
          </a:p>
          <a:p>
            <a:pPr algn="l">
              <a:buFont typeface="Arial" panose="020B0604020202020204" pitchFamily="34" charset="0"/>
              <a:buChar char="•"/>
            </a:pPr>
            <a:r>
              <a:rPr lang="en-US" b="0" i="0" dirty="0">
                <a:solidFill>
                  <a:srgbClr val="212529"/>
                </a:solidFill>
                <a:effectLst/>
                <a:highlight>
                  <a:srgbClr val="FFFFFF"/>
                </a:highlight>
                <a:latin typeface="-apple-system"/>
              </a:rPr>
              <a:t>If unable to read print, ask the casualty to count fingers.</a:t>
            </a:r>
          </a:p>
          <a:p>
            <a:pPr algn="l">
              <a:buFont typeface="Arial" panose="020B0604020202020204" pitchFamily="34" charset="0"/>
              <a:buChar char="•"/>
            </a:pPr>
            <a:r>
              <a:rPr lang="en-US" b="0" i="0" dirty="0">
                <a:solidFill>
                  <a:srgbClr val="212529"/>
                </a:solidFill>
                <a:effectLst/>
                <a:highlight>
                  <a:srgbClr val="FFFFFF"/>
                </a:highlight>
                <a:latin typeface="-apple-system"/>
              </a:rPr>
              <a:t>If unable to count fingers, ask the casualty to identify hand motion (by waving a hand in front of the affected eye).</a:t>
            </a:r>
          </a:p>
          <a:p>
            <a:pPr algn="l">
              <a:buFont typeface="Arial" panose="020B0604020202020204" pitchFamily="34" charset="0"/>
              <a:buChar char="•"/>
            </a:pPr>
            <a:r>
              <a:rPr lang="en-US" b="0" i="0" dirty="0">
                <a:solidFill>
                  <a:srgbClr val="212529"/>
                </a:solidFill>
                <a:effectLst/>
                <a:highlight>
                  <a:srgbClr val="FFFFFF"/>
                </a:highlight>
                <a:latin typeface="-apple-system"/>
              </a:rPr>
              <a:t>If unable to identify hand motion, ask the casualty to differentiate light from dark (by covering and then uncovering the affected eye).</a:t>
            </a:r>
          </a:p>
          <a:p>
            <a:pPr algn="l">
              <a:buFont typeface="Arial" panose="020B0604020202020204" pitchFamily="34" charset="0"/>
              <a:buChar char="•"/>
            </a:pPr>
            <a:r>
              <a:rPr lang="en-US" b="0" i="0" dirty="0">
                <a:solidFill>
                  <a:srgbClr val="212529"/>
                </a:solidFill>
                <a:effectLst/>
                <a:highlight>
                  <a:srgbClr val="FFFFFF"/>
                </a:highlight>
                <a:latin typeface="-apple-system"/>
              </a:rPr>
              <a:t>Repeat the procedure for the other eye.</a:t>
            </a:r>
          </a:p>
          <a:p>
            <a:pPr algn="l">
              <a:buFont typeface="Arial" panose="020B0604020202020204" pitchFamily="34" charset="0"/>
              <a:buChar char="•"/>
            </a:pPr>
            <a:r>
              <a:rPr lang="en-US" b="0" i="0" dirty="0">
                <a:solidFill>
                  <a:srgbClr val="212529"/>
                </a:solidFill>
                <a:effectLst/>
                <a:highlight>
                  <a:srgbClr val="FFFFFF"/>
                </a:highlight>
                <a:latin typeface="-apple-system"/>
              </a:rPr>
              <a:t>Determine visual acuity based on what the casualty can see (i.e., can count fingers at 2 feet).</a:t>
            </a:r>
          </a:p>
          <a:p>
            <a:pPr algn="l"/>
            <a:r>
              <a:rPr lang="en-US" b="0" i="0" dirty="0">
                <a:solidFill>
                  <a:srgbClr val="212529"/>
                </a:solidFill>
                <a:effectLst/>
                <a:highlight>
                  <a:srgbClr val="FFFFFF"/>
                </a:highlight>
                <a:latin typeface="-apple-system"/>
              </a:rPr>
              <a:t>Remember to document all findings (including visual acuity for both eyes) and treatments on a DD Form 1380 TCCC Casualty Card and attach it to the casualty.</a:t>
            </a:r>
          </a:p>
          <a:p>
            <a:pPr algn="l"/>
            <a:r>
              <a:rPr lang="en-US" b="0" i="0" dirty="0">
                <a:solidFill>
                  <a:srgbClr val="212529"/>
                </a:solidFill>
                <a:effectLst/>
                <a:highlight>
                  <a:srgbClr val="FFFFFF"/>
                </a:highlight>
                <a:latin typeface="-apple-system"/>
              </a:rPr>
              <a:t>The importance of documenting visual acuity as soon as possible after a traumatic injury has been well documented in the literature. </a:t>
            </a:r>
          </a:p>
          <a:p>
            <a:pPr algn="l"/>
            <a:r>
              <a:rPr lang="en-US" b="0" i="0" dirty="0">
                <a:solidFill>
                  <a:srgbClr val="212529"/>
                </a:solidFill>
                <a:effectLst/>
                <a:highlight>
                  <a:srgbClr val="FFFFFF"/>
                </a:highlight>
                <a:latin typeface="-apple-system"/>
              </a:rPr>
              <a:t>The level of evidence supporting the guidance for the use of rapid field tests of visual acuity is based on retrospective and observational studies.</a:t>
            </a:r>
          </a:p>
          <a:p>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9</a:t>
            </a:fld>
            <a:endParaRPr lang="en-US"/>
          </a:p>
        </p:txBody>
      </p:sp>
    </p:spTree>
    <p:extLst>
      <p:ext uri="{BB962C8B-B14F-4D97-AF65-F5344CB8AC3E}">
        <p14:creationId xmlns:p14="http://schemas.microsoft.com/office/powerpoint/2010/main" val="2979678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This video demonstrates how to perform rapid field visual acuity testing on a casualty with a suspected traumatic eye injury. Note that this assessment can be performed quickly and easily. The results should be documented on the casualty’s DD Form 1380.</a:t>
            </a:r>
            <a:endParaRPr lang="en-US" dirty="0"/>
          </a:p>
        </p:txBody>
      </p:sp>
      <p:sp>
        <p:nvSpPr>
          <p:cNvPr id="4" name="Slide Number Placeholder 3"/>
          <p:cNvSpPr>
            <a:spLocks noGrp="1"/>
          </p:cNvSpPr>
          <p:nvPr>
            <p:ph type="sldNum" sz="quarter" idx="5"/>
          </p:nvPr>
        </p:nvSpPr>
        <p:spPr/>
        <p:txBody>
          <a:bodyPr/>
          <a:lstStyle/>
          <a:p>
            <a:fld id="{6D557EC3-39C9-44CE-AD36-6578D9326082}" type="slidenum">
              <a:rPr lang="en-US" smtClean="0"/>
              <a:t>10</a:t>
            </a:fld>
            <a:endParaRPr lang="en-US"/>
          </a:p>
        </p:txBody>
      </p:sp>
    </p:spTree>
    <p:extLst>
      <p:ext uri="{BB962C8B-B14F-4D97-AF65-F5344CB8AC3E}">
        <p14:creationId xmlns:p14="http://schemas.microsoft.com/office/powerpoint/2010/main" val="1224960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2" name="Holder 2"/>
          <p:cNvSpPr>
            <a:spLocks noGrp="1"/>
          </p:cNvSpPr>
          <p:nvPr>
            <p:ph type="ctrTitle"/>
          </p:nvPr>
        </p:nvSpPr>
        <p:spPr>
          <a:xfrm>
            <a:off x="4672582" y="289778"/>
            <a:ext cx="2846834" cy="330200"/>
          </a:xfrm>
          <a:prstGeom prst="rect">
            <a:avLst/>
          </a:prstGeom>
        </p:spPr>
        <p:txBody>
          <a:bodyPr wrap="square" lIns="0" tIns="0" rIns="0" bIns="0">
            <a:spAutoFit/>
          </a:bodyPr>
          <a:lstStyle>
            <a:lvl1pPr>
              <a:defRPr sz="2000" b="1" i="0">
                <a:solidFill>
                  <a:srgbClr val="756F6F"/>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206625" algn="l"/>
              </a:tabLst>
            </a:pPr>
            <a:r>
              <a:rPr spc="-5" dirty="0"/>
              <a:t>#TCCC-CPP-PPT-12</a:t>
            </a:r>
            <a:r>
              <a:rPr spc="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206625" algn="l"/>
              </a:tabLst>
            </a:pPr>
            <a:r>
              <a:rPr spc="-5" dirty="0"/>
              <a:t>#TCCC-CPP-PPT-12</a:t>
            </a:r>
            <a:r>
              <a:rPr spc="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712738" y="1524006"/>
            <a:ext cx="4087495" cy="3728720"/>
          </a:xfrm>
          <a:prstGeom prst="rect">
            <a:avLst/>
          </a:prstGeom>
        </p:spPr>
        <p:txBody>
          <a:bodyPr wrap="square" lIns="0" tIns="0" rIns="0" bIns="0">
            <a:spAutoFit/>
          </a:bodyPr>
          <a:lstStyle>
            <a:lvl1pPr>
              <a:defRPr sz="2400" b="1" i="0">
                <a:solidFill>
                  <a:schemeClr val="bg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7" name="Holder 7"/>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206625" algn="l"/>
              </a:tabLst>
            </a:pPr>
            <a:r>
              <a:rPr spc="-5" dirty="0"/>
              <a:t>#TCCC-CPP-PPT-12</a:t>
            </a:r>
            <a:r>
              <a:rPr spc="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5" name="Holder 5"/>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206625" algn="l"/>
              </a:tabLst>
            </a:pPr>
            <a:r>
              <a:rPr spc="-5" dirty="0"/>
              <a:t>#TCCC-CPP-PPT-12</a:t>
            </a:r>
            <a:r>
              <a:rPr spc="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4" name="Holder 4"/>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206625" algn="l"/>
              </a:tabLst>
            </a:pPr>
            <a:r>
              <a:rPr spc="-5" dirty="0"/>
              <a:t>#TCCC-CPP-PPT-12</a:t>
            </a:r>
            <a:r>
              <a:rPr spc="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72582" y="289778"/>
            <a:ext cx="2846834" cy="330200"/>
          </a:xfrm>
          <a:prstGeom prst="rect">
            <a:avLst/>
          </a:prstGeom>
        </p:spPr>
        <p:txBody>
          <a:bodyPr wrap="square" lIns="0" tIns="0" rIns="0" bIns="0">
            <a:spAutoFit/>
          </a:bodyPr>
          <a:lstStyle>
            <a:lvl1pPr>
              <a:defRPr sz="2000" b="1" i="0">
                <a:solidFill>
                  <a:srgbClr val="756F6F"/>
                </a:solidFill>
                <a:latin typeface="Arial"/>
                <a:cs typeface="Arial"/>
              </a:defRPr>
            </a:lvl1pPr>
          </a:lstStyle>
          <a:p>
            <a:endParaRPr/>
          </a:p>
        </p:txBody>
      </p:sp>
      <p:sp>
        <p:nvSpPr>
          <p:cNvPr id="3" name="Holder 3"/>
          <p:cNvSpPr>
            <a:spLocks noGrp="1"/>
          </p:cNvSpPr>
          <p:nvPr>
            <p:ph type="body" idx="1"/>
          </p:nvPr>
        </p:nvSpPr>
        <p:spPr>
          <a:xfrm>
            <a:off x="890797" y="2473093"/>
            <a:ext cx="10775950" cy="350266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a:xfrm>
            <a:off x="9445406" y="6562955"/>
            <a:ext cx="2448559" cy="213995"/>
          </a:xfrm>
          <a:prstGeom prst="rect">
            <a:avLst/>
          </a:prstGeom>
        </p:spPr>
        <p:txBody>
          <a:bodyPr wrap="square" lIns="0" tIns="0" rIns="0" bIns="0">
            <a:spAutoFit/>
          </a:bodyPr>
          <a:lstStyle>
            <a:lvl1pPr>
              <a:defRPr sz="1050" b="0" i="0">
                <a:solidFill>
                  <a:srgbClr val="CD9146"/>
                </a:solidFill>
                <a:latin typeface="Arial MT"/>
                <a:cs typeface="Arial MT"/>
              </a:defRPr>
            </a:lvl1pPr>
          </a:lstStyle>
          <a:p>
            <a:pPr marL="12700">
              <a:lnSpc>
                <a:spcPts val="1440"/>
              </a:lnSpc>
              <a:tabLst>
                <a:tab pos="2206625" algn="l"/>
              </a:tabLst>
            </a:pPr>
            <a:r>
              <a:rPr spc="-5" dirty="0"/>
              <a:t>#TCCC-CPP-PPT-12</a:t>
            </a:r>
            <a:r>
              <a:rPr spc="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32.png"/><Relationship Id="rId4" Type="http://schemas.openxmlformats.org/officeDocument/2006/relationships/image" Target="../media/image45.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55.png"/><Relationship Id="rId5" Type="http://schemas.openxmlformats.org/officeDocument/2006/relationships/image" Target="../media/image35.pn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2.pn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5.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85412" y="326514"/>
            <a:ext cx="6730365" cy="6417310"/>
          </a:xfrm>
          <a:prstGeom prst="rect">
            <a:avLst/>
          </a:prstGeom>
        </p:spPr>
        <p:txBody>
          <a:bodyPr vert="horz" wrap="square" lIns="0" tIns="0" rIns="0" bIns="0" rtlCol="0">
            <a:spAutoFit/>
          </a:bodyPr>
          <a:lstStyle/>
          <a:p>
            <a:pPr>
              <a:lnSpc>
                <a:spcPts val="2210"/>
              </a:lnSpc>
            </a:pPr>
            <a:r>
              <a:rPr sz="2000" b="1" spc="-5" dirty="0">
                <a:solidFill>
                  <a:srgbClr val="756F6F"/>
                </a:solidFill>
                <a:latin typeface="Arial"/>
                <a:cs typeface="Arial"/>
              </a:rPr>
              <a:t>Module</a:t>
            </a:r>
            <a:r>
              <a:rPr sz="2000" b="1" spc="-25" dirty="0">
                <a:solidFill>
                  <a:srgbClr val="756F6F"/>
                </a:solidFill>
                <a:latin typeface="Arial"/>
                <a:cs typeface="Arial"/>
              </a:rPr>
              <a:t> </a:t>
            </a:r>
            <a:r>
              <a:rPr sz="2000" b="1" spc="-5" dirty="0">
                <a:solidFill>
                  <a:srgbClr val="756F6F"/>
                </a:solidFill>
                <a:latin typeface="Arial"/>
                <a:cs typeface="Arial"/>
              </a:rPr>
              <a:t>14:</a:t>
            </a:r>
            <a:r>
              <a:rPr sz="2000" b="1" spc="-30" dirty="0">
                <a:solidFill>
                  <a:srgbClr val="756F6F"/>
                </a:solidFill>
                <a:latin typeface="Arial"/>
                <a:cs typeface="Arial"/>
              </a:rPr>
              <a:t> </a:t>
            </a:r>
            <a:r>
              <a:rPr sz="2000" b="1" spc="-5" dirty="0">
                <a:solidFill>
                  <a:srgbClr val="756F6F"/>
                </a:solidFill>
                <a:latin typeface="Arial"/>
                <a:cs typeface="Arial"/>
              </a:rPr>
              <a:t>Eye</a:t>
            </a:r>
            <a:r>
              <a:rPr sz="2000" b="1" spc="-20" dirty="0">
                <a:solidFill>
                  <a:srgbClr val="756F6F"/>
                </a:solidFill>
                <a:latin typeface="Arial"/>
                <a:cs typeface="Arial"/>
              </a:rPr>
              <a:t> </a:t>
            </a:r>
            <a:r>
              <a:rPr sz="2000" b="1" spc="-5" dirty="0">
                <a:solidFill>
                  <a:srgbClr val="756F6F"/>
                </a:solidFill>
                <a:latin typeface="Arial"/>
                <a:cs typeface="Arial"/>
              </a:rPr>
              <a:t>Injuries</a:t>
            </a:r>
            <a:endParaRPr sz="20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gn="r">
              <a:lnSpc>
                <a:spcPct val="100000"/>
              </a:lnSpc>
              <a:spcBef>
                <a:spcPts val="1505"/>
              </a:spcBef>
            </a:pPr>
            <a:r>
              <a:rPr sz="1050" spc="-5" dirty="0">
                <a:solidFill>
                  <a:srgbClr val="CD9146"/>
                </a:solidFill>
                <a:latin typeface="Arial MT"/>
                <a:cs typeface="Arial MT"/>
              </a:rPr>
              <a:t>#TCCC-CPP-PPT-12</a:t>
            </a:r>
            <a:r>
              <a:rPr sz="1050" spc="5" dirty="0">
                <a:solidFill>
                  <a:srgbClr val="CD9146"/>
                </a:solidFill>
                <a:latin typeface="Arial MT"/>
                <a:cs typeface="Arial MT"/>
              </a:rPr>
              <a:t> </a:t>
            </a:r>
            <a:r>
              <a:rPr sz="1050" spc="-5" dirty="0">
                <a:solidFill>
                  <a:srgbClr val="CD9146"/>
                </a:solidFill>
                <a:latin typeface="Arial MT"/>
                <a:cs typeface="Arial MT"/>
              </a:rPr>
              <a:t>08 AUG</a:t>
            </a:r>
            <a:r>
              <a:rPr sz="1050" spc="-20"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grpSp>
        <p:nvGrpSpPr>
          <p:cNvPr id="3" name="object 3"/>
          <p:cNvGrpSpPr/>
          <p:nvPr/>
        </p:nvGrpSpPr>
        <p:grpSpPr>
          <a:xfrm>
            <a:off x="3810" y="0"/>
            <a:ext cx="12188190" cy="6858000"/>
            <a:chOff x="3810" y="0"/>
            <a:chExt cx="12188190" cy="6858000"/>
          </a:xfrm>
        </p:grpSpPr>
        <p:pic>
          <p:nvPicPr>
            <p:cNvPr id="4" name="object 4"/>
            <p:cNvPicPr/>
            <p:nvPr/>
          </p:nvPicPr>
          <p:blipFill>
            <a:blip r:embed="rId2" cstate="print"/>
            <a:stretch>
              <a:fillRect/>
            </a:stretch>
          </p:blipFill>
          <p:spPr>
            <a:xfrm>
              <a:off x="309372" y="255270"/>
              <a:ext cx="1172717" cy="656081"/>
            </a:xfrm>
            <a:prstGeom prst="rect">
              <a:avLst/>
            </a:prstGeom>
          </p:spPr>
        </p:pic>
        <p:pic>
          <p:nvPicPr>
            <p:cNvPr id="5" name="object 5"/>
            <p:cNvPicPr/>
            <p:nvPr/>
          </p:nvPicPr>
          <p:blipFill>
            <a:blip r:embed="rId3" cstate="print"/>
            <a:stretch>
              <a:fillRect/>
            </a:stretch>
          </p:blipFill>
          <p:spPr>
            <a:xfrm>
              <a:off x="3810" y="0"/>
              <a:ext cx="12188189" cy="6858000"/>
            </a:xfrm>
            <a:prstGeom prst="rect">
              <a:avLst/>
            </a:prstGeom>
          </p:spPr>
        </p:pic>
        <p:sp>
          <p:nvSpPr>
            <p:cNvPr id="6" name="object 6"/>
            <p:cNvSpPr/>
            <p:nvPr/>
          </p:nvSpPr>
          <p:spPr>
            <a:xfrm>
              <a:off x="6156960"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409"/>
              </a:srgbClr>
            </a:solidFill>
          </p:spPr>
          <p:txBody>
            <a:bodyPr wrap="square" lIns="0" tIns="0" rIns="0" bIns="0" rtlCol="0"/>
            <a:lstStyle/>
            <a:p>
              <a:endParaRPr/>
            </a:p>
          </p:txBody>
        </p:sp>
      </p:grpSp>
      <p:sp>
        <p:nvSpPr>
          <p:cNvPr id="7" name="object 7"/>
          <p:cNvSpPr txBox="1"/>
          <p:nvPr/>
        </p:nvSpPr>
        <p:spPr>
          <a:xfrm>
            <a:off x="6396902" y="5949199"/>
            <a:ext cx="1903730"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D9D9D9"/>
                </a:solidFill>
                <a:latin typeface="Arial Black"/>
                <a:cs typeface="Arial Black"/>
              </a:rPr>
              <a:t>TCCC</a:t>
            </a:r>
            <a:r>
              <a:rPr sz="1600" spc="-30" dirty="0">
                <a:solidFill>
                  <a:srgbClr val="D9D9D9"/>
                </a:solidFill>
                <a:latin typeface="Arial Black"/>
                <a:cs typeface="Arial Black"/>
              </a:rPr>
              <a:t> </a:t>
            </a:r>
            <a:r>
              <a:rPr sz="1600" spc="-5" dirty="0">
                <a:solidFill>
                  <a:srgbClr val="D9D9D9"/>
                </a:solidFill>
                <a:latin typeface="Arial MT"/>
                <a:cs typeface="Arial MT"/>
              </a:rPr>
              <a:t>TIER</a:t>
            </a:r>
            <a:r>
              <a:rPr sz="1600" spc="-25" dirty="0">
                <a:solidFill>
                  <a:srgbClr val="D9D9D9"/>
                </a:solidFill>
                <a:latin typeface="Arial MT"/>
                <a:cs typeface="Arial MT"/>
              </a:rPr>
              <a:t> </a:t>
            </a:r>
            <a:r>
              <a:rPr sz="1600" dirty="0">
                <a:solidFill>
                  <a:srgbClr val="D9D9D9"/>
                </a:solidFill>
                <a:latin typeface="Arial MT"/>
                <a:cs typeface="Arial MT"/>
              </a:rPr>
              <a:t>3</a:t>
            </a:r>
            <a:endParaRPr sz="1600">
              <a:latin typeface="Arial MT"/>
              <a:cs typeface="Arial MT"/>
            </a:endParaRPr>
          </a:p>
          <a:p>
            <a:pPr algn="ctr">
              <a:lnSpc>
                <a:spcPct val="100000"/>
              </a:lnSpc>
              <a:spcBef>
                <a:spcPts val="55"/>
              </a:spcBef>
            </a:pPr>
            <a:r>
              <a:rPr sz="1300" dirty="0">
                <a:solidFill>
                  <a:srgbClr val="D9D9D9"/>
                </a:solidFill>
                <a:latin typeface="Arial MT"/>
                <a:cs typeface="Arial MT"/>
              </a:rPr>
              <a:t>Combat</a:t>
            </a:r>
            <a:r>
              <a:rPr sz="1300" spc="-60" dirty="0">
                <a:solidFill>
                  <a:srgbClr val="D9D9D9"/>
                </a:solidFill>
                <a:latin typeface="Arial MT"/>
                <a:cs typeface="Arial MT"/>
              </a:rPr>
              <a:t> </a:t>
            </a:r>
            <a:r>
              <a:rPr sz="1300" dirty="0">
                <a:solidFill>
                  <a:srgbClr val="D9D9D9"/>
                </a:solidFill>
                <a:latin typeface="Arial MT"/>
                <a:cs typeface="Arial MT"/>
              </a:rPr>
              <a:t>Medic/Corpsman</a:t>
            </a:r>
            <a:endParaRPr sz="1300">
              <a:latin typeface="Arial MT"/>
              <a:cs typeface="Arial MT"/>
            </a:endParaRPr>
          </a:p>
        </p:txBody>
      </p:sp>
      <p:sp>
        <p:nvSpPr>
          <p:cNvPr id="8" name="object 8"/>
          <p:cNvSpPr/>
          <p:nvPr/>
        </p:nvSpPr>
        <p:spPr>
          <a:xfrm>
            <a:off x="8714993"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solidFill>
        </p:spPr>
        <p:txBody>
          <a:bodyPr wrap="square" lIns="0" tIns="0" rIns="0" bIns="0" rtlCol="0"/>
          <a:lstStyle/>
          <a:p>
            <a:endParaRPr/>
          </a:p>
        </p:txBody>
      </p:sp>
      <p:sp>
        <p:nvSpPr>
          <p:cNvPr id="9" name="object 9"/>
          <p:cNvSpPr txBox="1"/>
          <p:nvPr/>
        </p:nvSpPr>
        <p:spPr>
          <a:xfrm>
            <a:off x="8853647" y="5949199"/>
            <a:ext cx="2106295"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FFFFFF"/>
                </a:solidFill>
                <a:latin typeface="Arial Black"/>
                <a:cs typeface="Arial Black"/>
              </a:rPr>
              <a:t>TCCC</a:t>
            </a:r>
            <a:r>
              <a:rPr sz="1600" spc="-110" dirty="0">
                <a:solidFill>
                  <a:srgbClr val="FFFFFF"/>
                </a:solidFill>
                <a:latin typeface="Arial Black"/>
                <a:cs typeface="Arial Black"/>
              </a:rPr>
              <a:t> </a:t>
            </a:r>
            <a:r>
              <a:rPr sz="1600" spc="-5" dirty="0">
                <a:solidFill>
                  <a:srgbClr val="FFFFFF"/>
                </a:solidFill>
                <a:latin typeface="Arial MT"/>
                <a:cs typeface="Arial MT"/>
              </a:rPr>
              <a:t>TIER</a:t>
            </a:r>
            <a:r>
              <a:rPr sz="1600" spc="-35" dirty="0">
                <a:solidFill>
                  <a:srgbClr val="FFFFFF"/>
                </a:solidFill>
                <a:latin typeface="Arial MT"/>
                <a:cs typeface="Arial MT"/>
              </a:rPr>
              <a:t> </a:t>
            </a:r>
            <a:r>
              <a:rPr sz="1600" dirty="0">
                <a:solidFill>
                  <a:srgbClr val="FFFFFF"/>
                </a:solidFill>
                <a:latin typeface="Arial MT"/>
                <a:cs typeface="Arial MT"/>
              </a:rPr>
              <a:t>4</a:t>
            </a:r>
            <a:endParaRPr sz="1600">
              <a:latin typeface="Arial MT"/>
              <a:cs typeface="Arial MT"/>
            </a:endParaRPr>
          </a:p>
          <a:p>
            <a:pPr algn="ctr">
              <a:lnSpc>
                <a:spcPct val="100000"/>
              </a:lnSpc>
              <a:spcBef>
                <a:spcPts val="55"/>
              </a:spcBef>
            </a:pPr>
            <a:r>
              <a:rPr sz="1300" dirty="0">
                <a:solidFill>
                  <a:srgbClr val="FFFFFF"/>
                </a:solidFill>
                <a:latin typeface="Arial MT"/>
                <a:cs typeface="Arial MT"/>
              </a:rPr>
              <a:t>Combat</a:t>
            </a:r>
            <a:r>
              <a:rPr sz="1300" spc="-15" dirty="0">
                <a:solidFill>
                  <a:srgbClr val="FFFFFF"/>
                </a:solidFill>
                <a:latin typeface="Arial MT"/>
                <a:cs typeface="Arial MT"/>
              </a:rPr>
              <a:t> </a:t>
            </a:r>
            <a:r>
              <a:rPr sz="1300" spc="-5" dirty="0">
                <a:solidFill>
                  <a:srgbClr val="FFFFFF"/>
                </a:solidFill>
                <a:latin typeface="Arial MT"/>
                <a:cs typeface="Arial MT"/>
              </a:rPr>
              <a:t>Paramedic/Provider</a:t>
            </a:r>
            <a:endParaRPr sz="1300">
              <a:latin typeface="Arial MT"/>
              <a:cs typeface="Arial MT"/>
            </a:endParaRPr>
          </a:p>
        </p:txBody>
      </p:sp>
      <p:sp>
        <p:nvSpPr>
          <p:cNvPr id="10" name="object 10"/>
          <p:cNvSpPr/>
          <p:nvPr/>
        </p:nvSpPr>
        <p:spPr>
          <a:xfrm>
            <a:off x="1040891"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409"/>
            </a:srgbClr>
          </a:solidFill>
        </p:spPr>
        <p:txBody>
          <a:bodyPr wrap="square" lIns="0" tIns="0" rIns="0" bIns="0" rtlCol="0"/>
          <a:lstStyle/>
          <a:p>
            <a:endParaRPr/>
          </a:p>
        </p:txBody>
      </p:sp>
      <p:sp>
        <p:nvSpPr>
          <p:cNvPr id="11" name="object 11"/>
          <p:cNvSpPr txBox="1"/>
          <p:nvPr/>
        </p:nvSpPr>
        <p:spPr>
          <a:xfrm>
            <a:off x="1461221" y="5949199"/>
            <a:ext cx="1541145" cy="474980"/>
          </a:xfrm>
          <a:prstGeom prst="rect">
            <a:avLst/>
          </a:prstGeom>
        </p:spPr>
        <p:txBody>
          <a:bodyPr vert="horz" wrap="square" lIns="0" tIns="12700" rIns="0" bIns="0" rtlCol="0">
            <a:spAutoFit/>
          </a:bodyPr>
          <a:lstStyle/>
          <a:p>
            <a:pPr marL="635" algn="ctr">
              <a:lnSpc>
                <a:spcPct val="100000"/>
              </a:lnSpc>
              <a:spcBef>
                <a:spcPts val="100"/>
              </a:spcBef>
            </a:pPr>
            <a:r>
              <a:rPr sz="1600" dirty="0">
                <a:solidFill>
                  <a:srgbClr val="D9D9D9"/>
                </a:solidFill>
                <a:latin typeface="Arial Black"/>
                <a:cs typeface="Arial Black"/>
              </a:rPr>
              <a:t>TCCC</a:t>
            </a:r>
            <a:r>
              <a:rPr sz="1600" spc="-30" dirty="0">
                <a:solidFill>
                  <a:srgbClr val="D9D9D9"/>
                </a:solidFill>
                <a:latin typeface="Arial Black"/>
                <a:cs typeface="Arial Black"/>
              </a:rPr>
              <a:t> </a:t>
            </a:r>
            <a:r>
              <a:rPr sz="1600" spc="-5" dirty="0">
                <a:solidFill>
                  <a:srgbClr val="D9D9D9"/>
                </a:solidFill>
                <a:latin typeface="Arial MT"/>
                <a:cs typeface="Arial MT"/>
              </a:rPr>
              <a:t>TIER</a:t>
            </a:r>
            <a:r>
              <a:rPr sz="1600" spc="-25" dirty="0">
                <a:solidFill>
                  <a:srgbClr val="D9D9D9"/>
                </a:solidFill>
                <a:latin typeface="Arial MT"/>
                <a:cs typeface="Arial MT"/>
              </a:rPr>
              <a:t> </a:t>
            </a:r>
            <a:r>
              <a:rPr sz="1600" dirty="0">
                <a:solidFill>
                  <a:srgbClr val="D9D9D9"/>
                </a:solidFill>
                <a:latin typeface="Arial MT"/>
                <a:cs typeface="Arial MT"/>
              </a:rPr>
              <a:t>1</a:t>
            </a:r>
            <a:endParaRPr sz="1600">
              <a:latin typeface="Arial MT"/>
              <a:cs typeface="Arial MT"/>
            </a:endParaRPr>
          </a:p>
          <a:p>
            <a:pPr algn="ctr">
              <a:lnSpc>
                <a:spcPct val="100000"/>
              </a:lnSpc>
              <a:spcBef>
                <a:spcPts val="55"/>
              </a:spcBef>
            </a:pPr>
            <a:r>
              <a:rPr sz="1300" spc="-5" dirty="0">
                <a:solidFill>
                  <a:srgbClr val="D9D9D9"/>
                </a:solidFill>
                <a:latin typeface="Arial MT"/>
                <a:cs typeface="Arial MT"/>
              </a:rPr>
              <a:t>All</a:t>
            </a:r>
            <a:r>
              <a:rPr sz="1300" spc="-30" dirty="0">
                <a:solidFill>
                  <a:srgbClr val="D9D9D9"/>
                </a:solidFill>
                <a:latin typeface="Arial MT"/>
                <a:cs typeface="Arial MT"/>
              </a:rPr>
              <a:t> </a:t>
            </a:r>
            <a:r>
              <a:rPr sz="1300" spc="-5" dirty="0">
                <a:solidFill>
                  <a:srgbClr val="D9D9D9"/>
                </a:solidFill>
                <a:latin typeface="Arial MT"/>
                <a:cs typeface="Arial MT"/>
              </a:rPr>
              <a:t>Service</a:t>
            </a:r>
            <a:r>
              <a:rPr sz="1300" spc="-35" dirty="0">
                <a:solidFill>
                  <a:srgbClr val="D9D9D9"/>
                </a:solidFill>
                <a:latin typeface="Arial MT"/>
                <a:cs typeface="Arial MT"/>
              </a:rPr>
              <a:t> </a:t>
            </a:r>
            <a:r>
              <a:rPr sz="1300" dirty="0">
                <a:solidFill>
                  <a:srgbClr val="D9D9D9"/>
                </a:solidFill>
                <a:latin typeface="Arial MT"/>
                <a:cs typeface="Arial MT"/>
              </a:rPr>
              <a:t>Members</a:t>
            </a:r>
            <a:endParaRPr sz="1300">
              <a:latin typeface="Arial MT"/>
              <a:cs typeface="Arial MT"/>
            </a:endParaRPr>
          </a:p>
        </p:txBody>
      </p:sp>
      <p:sp>
        <p:nvSpPr>
          <p:cNvPr id="12" name="object 12"/>
          <p:cNvSpPr/>
          <p:nvPr/>
        </p:nvSpPr>
        <p:spPr>
          <a:xfrm>
            <a:off x="3598926"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409"/>
            </a:srgbClr>
          </a:solidFill>
        </p:spPr>
        <p:txBody>
          <a:bodyPr wrap="square" lIns="0" tIns="0" rIns="0" bIns="0" rtlCol="0"/>
          <a:lstStyle/>
          <a:p>
            <a:endParaRPr/>
          </a:p>
        </p:txBody>
      </p:sp>
      <p:sp>
        <p:nvSpPr>
          <p:cNvPr id="13" name="object 13"/>
          <p:cNvSpPr txBox="1"/>
          <p:nvPr/>
        </p:nvSpPr>
        <p:spPr>
          <a:xfrm>
            <a:off x="4116116" y="5949199"/>
            <a:ext cx="1348740" cy="47498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D9D9D9"/>
                </a:solidFill>
                <a:latin typeface="Arial Black"/>
                <a:cs typeface="Arial Black"/>
              </a:rPr>
              <a:t>TCCC</a:t>
            </a:r>
            <a:r>
              <a:rPr sz="1600" spc="-45" dirty="0">
                <a:solidFill>
                  <a:srgbClr val="D9D9D9"/>
                </a:solidFill>
                <a:latin typeface="Arial Black"/>
                <a:cs typeface="Arial Black"/>
              </a:rPr>
              <a:t> </a:t>
            </a:r>
            <a:r>
              <a:rPr sz="1600" spc="-5" dirty="0">
                <a:solidFill>
                  <a:srgbClr val="D9D9D9"/>
                </a:solidFill>
                <a:latin typeface="Arial MT"/>
                <a:cs typeface="Arial MT"/>
              </a:rPr>
              <a:t>TIER</a:t>
            </a:r>
            <a:r>
              <a:rPr sz="1600" spc="-35" dirty="0">
                <a:solidFill>
                  <a:srgbClr val="D9D9D9"/>
                </a:solidFill>
                <a:latin typeface="Arial MT"/>
                <a:cs typeface="Arial MT"/>
              </a:rPr>
              <a:t> </a:t>
            </a:r>
            <a:r>
              <a:rPr sz="1600" dirty="0">
                <a:solidFill>
                  <a:srgbClr val="D9D9D9"/>
                </a:solidFill>
                <a:latin typeface="Arial MT"/>
                <a:cs typeface="Arial MT"/>
              </a:rPr>
              <a:t>2</a:t>
            </a:r>
            <a:endParaRPr sz="1600">
              <a:latin typeface="Arial MT"/>
              <a:cs typeface="Arial MT"/>
            </a:endParaRPr>
          </a:p>
          <a:p>
            <a:pPr marL="24765">
              <a:lnSpc>
                <a:spcPct val="100000"/>
              </a:lnSpc>
              <a:spcBef>
                <a:spcPts val="55"/>
              </a:spcBef>
            </a:pPr>
            <a:r>
              <a:rPr sz="1300" dirty="0">
                <a:solidFill>
                  <a:srgbClr val="D9D9D9"/>
                </a:solidFill>
                <a:latin typeface="Arial MT"/>
                <a:cs typeface="Arial MT"/>
              </a:rPr>
              <a:t>Combat</a:t>
            </a:r>
            <a:r>
              <a:rPr sz="1300" spc="-55" dirty="0">
                <a:solidFill>
                  <a:srgbClr val="D9D9D9"/>
                </a:solidFill>
                <a:latin typeface="Arial MT"/>
                <a:cs typeface="Arial MT"/>
              </a:rPr>
              <a:t> </a:t>
            </a:r>
            <a:r>
              <a:rPr sz="1300" spc="-5" dirty="0">
                <a:solidFill>
                  <a:srgbClr val="D9D9D9"/>
                </a:solidFill>
                <a:latin typeface="Arial MT"/>
                <a:cs typeface="Arial MT"/>
              </a:rPr>
              <a:t>Lifesaver</a:t>
            </a:r>
            <a:endParaRPr sz="1300">
              <a:latin typeface="Arial MT"/>
              <a:cs typeface="Arial MT"/>
            </a:endParaRPr>
          </a:p>
        </p:txBody>
      </p:sp>
      <p:sp>
        <p:nvSpPr>
          <p:cNvPr id="14" name="object 14"/>
          <p:cNvSpPr txBox="1"/>
          <p:nvPr/>
        </p:nvSpPr>
        <p:spPr>
          <a:xfrm>
            <a:off x="2880023" y="519375"/>
            <a:ext cx="4332605" cy="876300"/>
          </a:xfrm>
          <a:prstGeom prst="rect">
            <a:avLst/>
          </a:prstGeom>
        </p:spPr>
        <p:txBody>
          <a:bodyPr vert="horz" wrap="square" lIns="0" tIns="27939" rIns="0" bIns="0" rtlCol="0">
            <a:spAutoFit/>
          </a:bodyPr>
          <a:lstStyle/>
          <a:p>
            <a:pPr marL="12700" marR="5080">
              <a:lnSpc>
                <a:spcPts val="3340"/>
              </a:lnSpc>
              <a:spcBef>
                <a:spcPts val="219"/>
              </a:spcBef>
            </a:pPr>
            <a:r>
              <a:rPr sz="2800" spc="-5" dirty="0">
                <a:solidFill>
                  <a:srgbClr val="CD9146"/>
                </a:solidFill>
                <a:latin typeface="Arial Black"/>
                <a:cs typeface="Arial Black"/>
              </a:rPr>
              <a:t>COMBAT</a:t>
            </a:r>
            <a:r>
              <a:rPr sz="2800" spc="-55" dirty="0">
                <a:solidFill>
                  <a:srgbClr val="CD9146"/>
                </a:solidFill>
                <a:latin typeface="Arial Black"/>
                <a:cs typeface="Arial Black"/>
              </a:rPr>
              <a:t> </a:t>
            </a:r>
            <a:r>
              <a:rPr sz="2800" spc="-5" dirty="0">
                <a:solidFill>
                  <a:srgbClr val="CD9146"/>
                </a:solidFill>
                <a:latin typeface="Arial Black"/>
                <a:cs typeface="Arial Black"/>
              </a:rPr>
              <a:t>PARAMEDIC/ </a:t>
            </a:r>
            <a:r>
              <a:rPr sz="2800" spc="-919" dirty="0">
                <a:solidFill>
                  <a:srgbClr val="CD9146"/>
                </a:solidFill>
                <a:latin typeface="Arial Black"/>
                <a:cs typeface="Arial Black"/>
              </a:rPr>
              <a:t> </a:t>
            </a:r>
            <a:r>
              <a:rPr sz="2800" spc="-5" dirty="0">
                <a:solidFill>
                  <a:srgbClr val="CD9146"/>
                </a:solidFill>
                <a:latin typeface="Arial Black"/>
                <a:cs typeface="Arial Black"/>
              </a:rPr>
              <a:t>PROVIDER</a:t>
            </a:r>
            <a:endParaRPr sz="2800">
              <a:latin typeface="Arial Black"/>
              <a:cs typeface="Arial Black"/>
            </a:endParaRPr>
          </a:p>
        </p:txBody>
      </p:sp>
      <p:grpSp>
        <p:nvGrpSpPr>
          <p:cNvPr id="15" name="object 15"/>
          <p:cNvGrpSpPr/>
          <p:nvPr/>
        </p:nvGrpSpPr>
        <p:grpSpPr>
          <a:xfrm>
            <a:off x="736091" y="451866"/>
            <a:ext cx="11456035" cy="5113020"/>
            <a:chOff x="736091" y="451866"/>
            <a:chExt cx="11456035" cy="5113020"/>
          </a:xfrm>
        </p:grpSpPr>
        <p:pic>
          <p:nvPicPr>
            <p:cNvPr id="16" name="object 16"/>
            <p:cNvPicPr/>
            <p:nvPr/>
          </p:nvPicPr>
          <p:blipFill>
            <a:blip r:embed="rId4" cstate="print"/>
            <a:stretch>
              <a:fillRect/>
            </a:stretch>
          </p:blipFill>
          <p:spPr>
            <a:xfrm>
              <a:off x="736091" y="451866"/>
              <a:ext cx="1898903" cy="1062989"/>
            </a:xfrm>
            <a:prstGeom prst="rect">
              <a:avLst/>
            </a:prstGeom>
          </p:spPr>
        </p:pic>
        <p:pic>
          <p:nvPicPr>
            <p:cNvPr id="17" name="object 17"/>
            <p:cNvPicPr/>
            <p:nvPr/>
          </p:nvPicPr>
          <p:blipFill>
            <a:blip r:embed="rId5" cstate="print"/>
            <a:stretch>
              <a:fillRect/>
            </a:stretch>
          </p:blipFill>
          <p:spPr>
            <a:xfrm>
              <a:off x="9864089" y="4709922"/>
              <a:ext cx="2327909" cy="854963"/>
            </a:xfrm>
            <a:prstGeom prst="rect">
              <a:avLst/>
            </a:prstGeom>
          </p:spPr>
        </p:pic>
      </p:grpSp>
      <p:sp>
        <p:nvSpPr>
          <p:cNvPr id="18" name="object 18"/>
          <p:cNvSpPr txBox="1">
            <a:spLocks noGrp="1"/>
          </p:cNvSpPr>
          <p:nvPr>
            <p:ph type="title"/>
          </p:nvPr>
        </p:nvSpPr>
        <p:spPr>
          <a:xfrm>
            <a:off x="1013924" y="1766093"/>
            <a:ext cx="9934575" cy="2198370"/>
          </a:xfrm>
          <a:prstGeom prst="rect">
            <a:avLst/>
          </a:prstGeom>
        </p:spPr>
        <p:txBody>
          <a:bodyPr vert="horz" wrap="square" lIns="0" tIns="100965" rIns="0" bIns="0" rtlCol="0">
            <a:spAutoFit/>
          </a:bodyPr>
          <a:lstStyle/>
          <a:p>
            <a:pPr marL="12700" marR="5080">
              <a:lnSpc>
                <a:spcPts val="5880"/>
              </a:lnSpc>
              <a:spcBef>
                <a:spcPts val="795"/>
              </a:spcBef>
            </a:pPr>
            <a:r>
              <a:rPr sz="5400" b="0" spc="-5" dirty="0">
                <a:solidFill>
                  <a:srgbClr val="FFFFFF"/>
                </a:solidFill>
                <a:latin typeface="Arial Black"/>
                <a:cs typeface="Arial Black"/>
              </a:rPr>
              <a:t>TACTICAL COMBAT </a:t>
            </a:r>
            <a:r>
              <a:rPr sz="5400" b="0" dirty="0">
                <a:solidFill>
                  <a:srgbClr val="FFFFFF"/>
                </a:solidFill>
                <a:latin typeface="Arial Black"/>
                <a:cs typeface="Arial Black"/>
              </a:rPr>
              <a:t> CASUALTY</a:t>
            </a:r>
            <a:r>
              <a:rPr sz="5400" b="0" spc="-55" dirty="0">
                <a:solidFill>
                  <a:srgbClr val="FFFFFF"/>
                </a:solidFill>
                <a:latin typeface="Arial Black"/>
                <a:cs typeface="Arial Black"/>
              </a:rPr>
              <a:t> </a:t>
            </a:r>
            <a:r>
              <a:rPr sz="5400" b="0" dirty="0">
                <a:solidFill>
                  <a:srgbClr val="FFFFFF"/>
                </a:solidFill>
                <a:latin typeface="Arial Black"/>
                <a:cs typeface="Arial Black"/>
              </a:rPr>
              <a:t>CARE</a:t>
            </a:r>
            <a:r>
              <a:rPr sz="5400" b="0" spc="-55" dirty="0">
                <a:solidFill>
                  <a:srgbClr val="FFFFFF"/>
                </a:solidFill>
                <a:latin typeface="Arial Black"/>
                <a:cs typeface="Arial Black"/>
              </a:rPr>
              <a:t> </a:t>
            </a:r>
            <a:r>
              <a:rPr sz="5400" b="0" dirty="0">
                <a:solidFill>
                  <a:srgbClr val="FFFFFF"/>
                </a:solidFill>
                <a:latin typeface="Arial Black"/>
                <a:cs typeface="Arial Black"/>
              </a:rPr>
              <a:t>COURSE</a:t>
            </a:r>
            <a:endParaRPr sz="5400">
              <a:latin typeface="Arial Black"/>
              <a:cs typeface="Arial Black"/>
            </a:endParaRPr>
          </a:p>
          <a:p>
            <a:pPr marL="12700">
              <a:lnSpc>
                <a:spcPct val="100000"/>
              </a:lnSpc>
              <a:spcBef>
                <a:spcPts val="810"/>
              </a:spcBef>
            </a:pPr>
            <a:r>
              <a:rPr sz="3200" spc="-5" dirty="0">
                <a:solidFill>
                  <a:srgbClr val="FFFFFF"/>
                </a:solidFill>
              </a:rPr>
              <a:t>MODULE</a:t>
            </a:r>
            <a:r>
              <a:rPr sz="3200" spc="-25" dirty="0">
                <a:solidFill>
                  <a:srgbClr val="FFFFFF"/>
                </a:solidFill>
              </a:rPr>
              <a:t> </a:t>
            </a:r>
            <a:r>
              <a:rPr sz="3200" spc="-5" dirty="0">
                <a:solidFill>
                  <a:srgbClr val="FFFFFF"/>
                </a:solidFill>
              </a:rPr>
              <a:t>14:</a:t>
            </a:r>
            <a:r>
              <a:rPr sz="3200" spc="-20" dirty="0">
                <a:solidFill>
                  <a:srgbClr val="FFFFFF"/>
                </a:solidFill>
              </a:rPr>
              <a:t> </a:t>
            </a:r>
            <a:r>
              <a:rPr sz="3200" spc="-5" dirty="0">
                <a:solidFill>
                  <a:srgbClr val="FFFFFF"/>
                </a:solidFill>
              </a:rPr>
              <a:t>EYE</a:t>
            </a:r>
            <a:r>
              <a:rPr sz="3200" spc="-10" dirty="0">
                <a:solidFill>
                  <a:srgbClr val="FFFFFF"/>
                </a:solidFill>
              </a:rPr>
              <a:t> </a:t>
            </a:r>
            <a:r>
              <a:rPr sz="3200" spc="-5" dirty="0">
                <a:solidFill>
                  <a:srgbClr val="FFFFFF"/>
                </a:solidFill>
              </a:rPr>
              <a:t>INJURIES</a:t>
            </a:r>
            <a:endParaRPr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25" dirty="0"/>
              <a:t> </a:t>
            </a:r>
            <a:r>
              <a:rPr spc="-5" dirty="0"/>
              <a:t>14:</a:t>
            </a:r>
            <a:r>
              <a:rPr spc="-30" dirty="0"/>
              <a:t> </a:t>
            </a:r>
            <a:r>
              <a:rPr spc="-5" dirty="0"/>
              <a:t>Eye</a:t>
            </a:r>
            <a:r>
              <a:rPr spc="-20" dirty="0"/>
              <a:t> </a:t>
            </a:r>
            <a:r>
              <a:rPr spc="-5" dirty="0"/>
              <a:t>Injuries</a:t>
            </a:r>
          </a:p>
        </p:txBody>
      </p:sp>
      <p:pic>
        <p:nvPicPr>
          <p:cNvPr id="4" name="object 4"/>
          <p:cNvPicPr/>
          <p:nvPr/>
        </p:nvPicPr>
        <p:blipFill>
          <a:blip r:embed="rId5" cstate="print"/>
          <a:stretch>
            <a:fillRect/>
          </a:stretch>
        </p:blipFill>
        <p:spPr>
          <a:xfrm>
            <a:off x="309372" y="255270"/>
            <a:ext cx="1172717" cy="656081"/>
          </a:xfrm>
          <a:prstGeom prst="rect">
            <a:avLst/>
          </a:prstGeom>
        </p:spPr>
      </p:pic>
      <p:sp>
        <p:nvSpPr>
          <p:cNvPr id="5" name="object 5"/>
          <p:cNvSpPr txBox="1"/>
          <p:nvPr/>
        </p:nvSpPr>
        <p:spPr>
          <a:xfrm>
            <a:off x="2223324" y="807665"/>
            <a:ext cx="7824470" cy="538609"/>
          </a:xfrm>
          <a:prstGeom prst="rect">
            <a:avLst/>
          </a:prstGeom>
        </p:spPr>
        <p:txBody>
          <a:bodyPr vert="horz" wrap="square" lIns="0" tIns="12700" rIns="0" bIns="0" rtlCol="0">
            <a:spAutoFit/>
          </a:bodyPr>
          <a:lstStyle/>
          <a:p>
            <a:pPr algn="ctr">
              <a:lnSpc>
                <a:spcPts val="4105"/>
              </a:lnSpc>
            </a:pPr>
            <a:r>
              <a:rPr sz="3600" b="1" spc="-5" dirty="0">
                <a:solidFill>
                  <a:srgbClr val="FFFFFF"/>
                </a:solidFill>
                <a:latin typeface="Arial"/>
                <a:cs typeface="Arial"/>
              </a:rPr>
              <a:t>RAPID</a:t>
            </a:r>
            <a:r>
              <a:rPr sz="3600" b="1" spc="-20" dirty="0">
                <a:solidFill>
                  <a:srgbClr val="FFFFFF"/>
                </a:solidFill>
                <a:latin typeface="Arial"/>
                <a:cs typeface="Arial"/>
              </a:rPr>
              <a:t> </a:t>
            </a:r>
            <a:r>
              <a:rPr sz="3600" b="1" dirty="0">
                <a:solidFill>
                  <a:srgbClr val="FFFFFF"/>
                </a:solidFill>
                <a:latin typeface="Arial"/>
                <a:cs typeface="Arial"/>
              </a:rPr>
              <a:t>FIELD</a:t>
            </a:r>
            <a:r>
              <a:rPr sz="3600" b="1" spc="-30" dirty="0">
                <a:solidFill>
                  <a:srgbClr val="FFFFFF"/>
                </a:solidFill>
                <a:latin typeface="Arial"/>
                <a:cs typeface="Arial"/>
              </a:rPr>
              <a:t> </a:t>
            </a:r>
            <a:r>
              <a:rPr sz="3600" b="1" dirty="0">
                <a:solidFill>
                  <a:srgbClr val="FFFFFF"/>
                </a:solidFill>
                <a:latin typeface="Arial"/>
                <a:cs typeface="Arial"/>
              </a:rPr>
              <a:t>VISUAL</a:t>
            </a:r>
            <a:r>
              <a:rPr sz="3600" b="1" spc="-20" dirty="0">
                <a:solidFill>
                  <a:srgbClr val="FFFFFF"/>
                </a:solidFill>
                <a:latin typeface="Arial"/>
                <a:cs typeface="Arial"/>
              </a:rPr>
              <a:t> </a:t>
            </a:r>
            <a:r>
              <a:rPr sz="3600" b="1" spc="-5" dirty="0">
                <a:solidFill>
                  <a:srgbClr val="FFFFFF"/>
                </a:solidFill>
                <a:latin typeface="Arial"/>
                <a:cs typeface="Arial"/>
              </a:rPr>
              <a:t>ACUITY</a:t>
            </a:r>
            <a:r>
              <a:rPr sz="3600" b="1" spc="-20" dirty="0">
                <a:solidFill>
                  <a:srgbClr val="FFFFFF"/>
                </a:solidFill>
                <a:latin typeface="Arial"/>
                <a:cs typeface="Arial"/>
              </a:rPr>
              <a:t> </a:t>
            </a:r>
            <a:r>
              <a:rPr sz="3600" b="1" dirty="0">
                <a:solidFill>
                  <a:srgbClr val="FFFFFF"/>
                </a:solidFill>
                <a:latin typeface="Arial"/>
                <a:cs typeface="Arial"/>
              </a:rPr>
              <a:t>TEST</a:t>
            </a:r>
            <a:endParaRPr sz="3600" dirty="0">
              <a:latin typeface="Arial"/>
              <a:cs typeface="Arial"/>
            </a:endParaRPr>
          </a:p>
        </p:txBody>
      </p:sp>
      <p:grpSp>
        <p:nvGrpSpPr>
          <p:cNvPr id="6" name="object 6"/>
          <p:cNvGrpSpPr/>
          <p:nvPr/>
        </p:nvGrpSpPr>
        <p:grpSpPr>
          <a:xfrm>
            <a:off x="2935985" y="2250948"/>
            <a:ext cx="6320790" cy="3580129"/>
            <a:chOff x="2935985" y="2250948"/>
            <a:chExt cx="6320790" cy="3580129"/>
          </a:xfrm>
        </p:grpSpPr>
        <p:sp>
          <p:nvSpPr>
            <p:cNvPr id="7" name="object 7"/>
            <p:cNvSpPr/>
            <p:nvPr/>
          </p:nvSpPr>
          <p:spPr>
            <a:xfrm>
              <a:off x="2945510" y="2260473"/>
              <a:ext cx="6301740" cy="3561079"/>
            </a:xfrm>
            <a:custGeom>
              <a:avLst/>
              <a:gdLst/>
              <a:ahLst/>
              <a:cxnLst/>
              <a:rect l="l" t="t" r="r" b="b"/>
              <a:pathLst>
                <a:path w="6301740" h="3561079">
                  <a:moveTo>
                    <a:pt x="0" y="0"/>
                  </a:moveTo>
                  <a:lnTo>
                    <a:pt x="6301740" y="0"/>
                  </a:lnTo>
                  <a:lnTo>
                    <a:pt x="6301740" y="3560826"/>
                  </a:lnTo>
                  <a:lnTo>
                    <a:pt x="0" y="3560826"/>
                  </a:lnTo>
                  <a:lnTo>
                    <a:pt x="0" y="0"/>
                  </a:lnTo>
                  <a:close/>
                </a:path>
              </a:pathLst>
            </a:custGeom>
            <a:ln w="19050">
              <a:solidFill>
                <a:srgbClr val="898B8B"/>
              </a:solidFill>
            </a:ln>
          </p:spPr>
          <p:txBody>
            <a:bodyPr wrap="square" lIns="0" tIns="0" rIns="0" bIns="0" rtlCol="0"/>
            <a:lstStyle/>
            <a:p>
              <a:endParaRPr/>
            </a:p>
          </p:txBody>
        </p:sp>
        <p:sp>
          <p:nvSpPr>
            <p:cNvPr id="8" name="object 8"/>
            <p:cNvSpPr/>
            <p:nvPr/>
          </p:nvSpPr>
          <p:spPr>
            <a:xfrm>
              <a:off x="5500877" y="3445002"/>
              <a:ext cx="1190625" cy="1190625"/>
            </a:xfrm>
            <a:custGeom>
              <a:avLst/>
              <a:gdLst/>
              <a:ahLst/>
              <a:cxnLst/>
              <a:rect l="l" t="t" r="r" b="b"/>
              <a:pathLst>
                <a:path w="1190625" h="1190625">
                  <a:moveTo>
                    <a:pt x="595122" y="0"/>
                  </a:moveTo>
                  <a:lnTo>
                    <a:pt x="546312" y="1972"/>
                  </a:lnTo>
                  <a:lnTo>
                    <a:pt x="498590" y="7789"/>
                  </a:lnTo>
                  <a:lnTo>
                    <a:pt x="452107" y="17295"/>
                  </a:lnTo>
                  <a:lnTo>
                    <a:pt x="407017" y="30339"/>
                  </a:lnTo>
                  <a:lnTo>
                    <a:pt x="363474" y="46767"/>
                  </a:lnTo>
                  <a:lnTo>
                    <a:pt x="321629" y="66426"/>
                  </a:lnTo>
                  <a:lnTo>
                    <a:pt x="281637" y="89163"/>
                  </a:lnTo>
                  <a:lnTo>
                    <a:pt x="243651" y="114824"/>
                  </a:lnTo>
                  <a:lnTo>
                    <a:pt x="207823" y="143256"/>
                  </a:lnTo>
                  <a:lnTo>
                    <a:pt x="174307" y="174307"/>
                  </a:lnTo>
                  <a:lnTo>
                    <a:pt x="143256" y="207823"/>
                  </a:lnTo>
                  <a:lnTo>
                    <a:pt x="114824" y="243651"/>
                  </a:lnTo>
                  <a:lnTo>
                    <a:pt x="89163" y="281637"/>
                  </a:lnTo>
                  <a:lnTo>
                    <a:pt x="66426" y="321629"/>
                  </a:lnTo>
                  <a:lnTo>
                    <a:pt x="46767" y="363474"/>
                  </a:lnTo>
                  <a:lnTo>
                    <a:pt x="30339" y="407017"/>
                  </a:lnTo>
                  <a:lnTo>
                    <a:pt x="17295" y="452107"/>
                  </a:lnTo>
                  <a:lnTo>
                    <a:pt x="7789" y="498590"/>
                  </a:lnTo>
                  <a:lnTo>
                    <a:pt x="1972" y="546312"/>
                  </a:lnTo>
                  <a:lnTo>
                    <a:pt x="0" y="595122"/>
                  </a:lnTo>
                  <a:lnTo>
                    <a:pt x="1972" y="643931"/>
                  </a:lnTo>
                  <a:lnTo>
                    <a:pt x="7789" y="691653"/>
                  </a:lnTo>
                  <a:lnTo>
                    <a:pt x="17295" y="738136"/>
                  </a:lnTo>
                  <a:lnTo>
                    <a:pt x="30339" y="783226"/>
                  </a:lnTo>
                  <a:lnTo>
                    <a:pt x="46767" y="826770"/>
                  </a:lnTo>
                  <a:lnTo>
                    <a:pt x="66426" y="868614"/>
                  </a:lnTo>
                  <a:lnTo>
                    <a:pt x="89163" y="908606"/>
                  </a:lnTo>
                  <a:lnTo>
                    <a:pt x="114824" y="946592"/>
                  </a:lnTo>
                  <a:lnTo>
                    <a:pt x="143256" y="982420"/>
                  </a:lnTo>
                  <a:lnTo>
                    <a:pt x="174307" y="1015936"/>
                  </a:lnTo>
                  <a:lnTo>
                    <a:pt x="207823" y="1046987"/>
                  </a:lnTo>
                  <a:lnTo>
                    <a:pt x="243651" y="1075419"/>
                  </a:lnTo>
                  <a:lnTo>
                    <a:pt x="281637" y="1101080"/>
                  </a:lnTo>
                  <a:lnTo>
                    <a:pt x="321629" y="1123817"/>
                  </a:lnTo>
                  <a:lnTo>
                    <a:pt x="363473" y="1143476"/>
                  </a:lnTo>
                  <a:lnTo>
                    <a:pt x="407017" y="1159904"/>
                  </a:lnTo>
                  <a:lnTo>
                    <a:pt x="452107" y="1172948"/>
                  </a:lnTo>
                  <a:lnTo>
                    <a:pt x="498590" y="1182454"/>
                  </a:lnTo>
                  <a:lnTo>
                    <a:pt x="546312" y="1188271"/>
                  </a:lnTo>
                  <a:lnTo>
                    <a:pt x="595122" y="1190244"/>
                  </a:lnTo>
                  <a:lnTo>
                    <a:pt x="643931" y="1188271"/>
                  </a:lnTo>
                  <a:lnTo>
                    <a:pt x="691653" y="1182454"/>
                  </a:lnTo>
                  <a:lnTo>
                    <a:pt x="738136" y="1172948"/>
                  </a:lnTo>
                  <a:lnTo>
                    <a:pt x="783226" y="1159904"/>
                  </a:lnTo>
                  <a:lnTo>
                    <a:pt x="826769" y="1143476"/>
                  </a:lnTo>
                  <a:lnTo>
                    <a:pt x="868614" y="1123817"/>
                  </a:lnTo>
                  <a:lnTo>
                    <a:pt x="908606" y="1101080"/>
                  </a:lnTo>
                  <a:lnTo>
                    <a:pt x="946592" y="1075419"/>
                  </a:lnTo>
                  <a:lnTo>
                    <a:pt x="982420" y="1046987"/>
                  </a:lnTo>
                  <a:lnTo>
                    <a:pt x="1015936" y="1015936"/>
                  </a:lnTo>
                  <a:lnTo>
                    <a:pt x="1046987" y="982420"/>
                  </a:lnTo>
                  <a:lnTo>
                    <a:pt x="1075419" y="946592"/>
                  </a:lnTo>
                  <a:lnTo>
                    <a:pt x="1101080" y="908606"/>
                  </a:lnTo>
                  <a:lnTo>
                    <a:pt x="1123817" y="868614"/>
                  </a:lnTo>
                  <a:lnTo>
                    <a:pt x="1143476" y="826770"/>
                  </a:lnTo>
                  <a:lnTo>
                    <a:pt x="1159904" y="783226"/>
                  </a:lnTo>
                  <a:lnTo>
                    <a:pt x="1172948" y="738136"/>
                  </a:lnTo>
                  <a:lnTo>
                    <a:pt x="1182454" y="691653"/>
                  </a:lnTo>
                  <a:lnTo>
                    <a:pt x="1188271" y="643931"/>
                  </a:lnTo>
                  <a:lnTo>
                    <a:pt x="1190244" y="595122"/>
                  </a:lnTo>
                  <a:lnTo>
                    <a:pt x="1188271" y="546312"/>
                  </a:lnTo>
                  <a:lnTo>
                    <a:pt x="1182454" y="498590"/>
                  </a:lnTo>
                  <a:lnTo>
                    <a:pt x="1172948" y="452107"/>
                  </a:lnTo>
                  <a:lnTo>
                    <a:pt x="1159904" y="407017"/>
                  </a:lnTo>
                  <a:lnTo>
                    <a:pt x="1143476" y="363474"/>
                  </a:lnTo>
                  <a:lnTo>
                    <a:pt x="1123817" y="321629"/>
                  </a:lnTo>
                  <a:lnTo>
                    <a:pt x="1101080" y="281637"/>
                  </a:lnTo>
                  <a:lnTo>
                    <a:pt x="1075419" y="243651"/>
                  </a:lnTo>
                  <a:lnTo>
                    <a:pt x="1046987" y="207823"/>
                  </a:lnTo>
                  <a:lnTo>
                    <a:pt x="1015936" y="174307"/>
                  </a:lnTo>
                  <a:lnTo>
                    <a:pt x="982420" y="143256"/>
                  </a:lnTo>
                  <a:lnTo>
                    <a:pt x="946592" y="114824"/>
                  </a:lnTo>
                  <a:lnTo>
                    <a:pt x="908606" y="89163"/>
                  </a:lnTo>
                  <a:lnTo>
                    <a:pt x="868614" y="66426"/>
                  </a:lnTo>
                  <a:lnTo>
                    <a:pt x="826769" y="46767"/>
                  </a:lnTo>
                  <a:lnTo>
                    <a:pt x="783226" y="30339"/>
                  </a:lnTo>
                  <a:lnTo>
                    <a:pt x="738136" y="17295"/>
                  </a:lnTo>
                  <a:lnTo>
                    <a:pt x="691653" y="7789"/>
                  </a:lnTo>
                  <a:lnTo>
                    <a:pt x="643931" y="1972"/>
                  </a:lnTo>
                  <a:lnTo>
                    <a:pt x="595122" y="0"/>
                  </a:lnTo>
                  <a:close/>
                </a:path>
              </a:pathLst>
            </a:custGeom>
            <a:solidFill>
              <a:srgbClr val="606667"/>
            </a:solidFill>
          </p:spPr>
          <p:txBody>
            <a:bodyPr wrap="square" lIns="0" tIns="0" rIns="0" bIns="0" rtlCol="0"/>
            <a:lstStyle/>
            <a:p>
              <a:endParaRPr/>
            </a:p>
          </p:txBody>
        </p:sp>
        <p:sp>
          <p:nvSpPr>
            <p:cNvPr id="9" name="object 9"/>
            <p:cNvSpPr/>
            <p:nvPr/>
          </p:nvSpPr>
          <p:spPr>
            <a:xfrm>
              <a:off x="5897879" y="3736086"/>
              <a:ext cx="525145" cy="608965"/>
            </a:xfrm>
            <a:custGeom>
              <a:avLst/>
              <a:gdLst/>
              <a:ahLst/>
              <a:cxnLst/>
              <a:rect l="l" t="t" r="r" b="b"/>
              <a:pathLst>
                <a:path w="525145" h="608964">
                  <a:moveTo>
                    <a:pt x="0" y="0"/>
                  </a:moveTo>
                  <a:lnTo>
                    <a:pt x="0" y="608838"/>
                  </a:lnTo>
                  <a:lnTo>
                    <a:pt x="525018" y="304419"/>
                  </a:lnTo>
                  <a:lnTo>
                    <a:pt x="0" y="0"/>
                  </a:lnTo>
                  <a:close/>
                </a:path>
              </a:pathLst>
            </a:custGeom>
            <a:solidFill>
              <a:srgbClr val="FFFFFF"/>
            </a:solidFill>
          </p:spPr>
          <p:txBody>
            <a:bodyPr wrap="square" lIns="0" tIns="0" rIns="0" bIns="0" rtlCol="0"/>
            <a:lstStyle/>
            <a:p>
              <a:endParaRPr/>
            </a:p>
          </p:txBody>
        </p:sp>
      </p:grpSp>
      <p:sp>
        <p:nvSpPr>
          <p:cNvPr id="10" name="object 10"/>
          <p:cNvSpPr txBox="1"/>
          <p:nvPr/>
        </p:nvSpPr>
        <p:spPr>
          <a:xfrm>
            <a:off x="3908050" y="6040796"/>
            <a:ext cx="4714875" cy="299720"/>
          </a:xfrm>
          <a:prstGeom prst="rect">
            <a:avLst/>
          </a:prstGeom>
        </p:spPr>
        <p:txBody>
          <a:bodyPr vert="horz" wrap="square" lIns="0" tIns="12700" rIns="0" bIns="0" rtlCol="0">
            <a:spAutoFit/>
          </a:bodyPr>
          <a:lstStyle/>
          <a:p>
            <a:pPr marL="12700">
              <a:lnSpc>
                <a:spcPct val="100000"/>
              </a:lnSpc>
              <a:spcBef>
                <a:spcPts val="100"/>
              </a:spcBef>
            </a:pPr>
            <a:r>
              <a:rPr sz="1800" i="1" spc="-5" dirty="0">
                <a:solidFill>
                  <a:srgbClr val="898B8B"/>
                </a:solidFill>
                <a:latin typeface="Arial"/>
                <a:cs typeface="Arial"/>
              </a:rPr>
              <a:t>Video</a:t>
            </a:r>
            <a:r>
              <a:rPr sz="1800" i="1" spc="-10" dirty="0">
                <a:solidFill>
                  <a:srgbClr val="898B8B"/>
                </a:solidFill>
                <a:latin typeface="Arial"/>
                <a:cs typeface="Arial"/>
              </a:rPr>
              <a:t> </a:t>
            </a:r>
            <a:r>
              <a:rPr sz="1800" i="1" dirty="0">
                <a:solidFill>
                  <a:srgbClr val="898B8B"/>
                </a:solidFill>
                <a:latin typeface="Arial"/>
                <a:cs typeface="Arial"/>
              </a:rPr>
              <a:t>can</a:t>
            </a:r>
            <a:r>
              <a:rPr sz="1800" i="1" spc="-5" dirty="0">
                <a:solidFill>
                  <a:srgbClr val="898B8B"/>
                </a:solidFill>
                <a:latin typeface="Arial"/>
                <a:cs typeface="Arial"/>
              </a:rPr>
              <a:t> </a:t>
            </a:r>
            <a:r>
              <a:rPr sz="1800" i="1" dirty="0">
                <a:solidFill>
                  <a:srgbClr val="898B8B"/>
                </a:solidFill>
                <a:latin typeface="Arial"/>
                <a:cs typeface="Arial"/>
              </a:rPr>
              <a:t>be</a:t>
            </a:r>
            <a:r>
              <a:rPr sz="1800" i="1" spc="-5" dirty="0">
                <a:solidFill>
                  <a:srgbClr val="898B8B"/>
                </a:solidFill>
                <a:latin typeface="Arial"/>
                <a:cs typeface="Arial"/>
              </a:rPr>
              <a:t> found </a:t>
            </a:r>
            <a:r>
              <a:rPr sz="1800" i="1" dirty="0">
                <a:solidFill>
                  <a:srgbClr val="898B8B"/>
                </a:solidFill>
                <a:latin typeface="Arial"/>
                <a:cs typeface="Arial"/>
              </a:rPr>
              <a:t>on</a:t>
            </a:r>
            <a:r>
              <a:rPr sz="1800" i="1" spc="-10" dirty="0">
                <a:solidFill>
                  <a:srgbClr val="898B8B"/>
                </a:solidFill>
                <a:latin typeface="Arial"/>
                <a:cs typeface="Arial"/>
              </a:rPr>
              <a:t> </a:t>
            </a:r>
            <a:r>
              <a:rPr sz="1800" i="1" spc="-5" dirty="0">
                <a:solidFill>
                  <a:srgbClr val="898B8B"/>
                </a:solidFill>
                <a:latin typeface="Arial"/>
                <a:cs typeface="Arial"/>
              </a:rPr>
              <a:t>deployedmedicine.com</a:t>
            </a:r>
            <a:endParaRPr sz="1800">
              <a:latin typeface="Arial"/>
              <a:cs typeface="Arial"/>
            </a:endParaRPr>
          </a:p>
        </p:txBody>
      </p:sp>
      <p:sp>
        <p:nvSpPr>
          <p:cNvPr id="12" name="object 12"/>
          <p:cNvSpPr txBox="1"/>
          <p:nvPr/>
        </p:nvSpPr>
        <p:spPr>
          <a:xfrm>
            <a:off x="9445406" y="6562955"/>
            <a:ext cx="2414905" cy="196215"/>
          </a:xfrm>
          <a:prstGeom prst="rect">
            <a:avLst/>
          </a:prstGeom>
        </p:spPr>
        <p:txBody>
          <a:bodyPr vert="horz" wrap="square" lIns="0" tIns="0" rIns="0" bIns="0" rtlCol="0">
            <a:spAutoFit/>
          </a:bodyPr>
          <a:lstStyle/>
          <a:p>
            <a:pPr marL="12700">
              <a:lnSpc>
                <a:spcPts val="1440"/>
              </a:lnSpc>
              <a:tabLst>
                <a:tab pos="2206625" algn="l"/>
              </a:tabLst>
            </a:pPr>
            <a:r>
              <a:rPr sz="1050" spc="-5" dirty="0">
                <a:solidFill>
                  <a:srgbClr val="CD9146"/>
                </a:solidFill>
                <a:latin typeface="Arial MT"/>
                <a:cs typeface="Arial MT"/>
              </a:rPr>
              <a:t>#TCCC-CPP-PPT-12</a:t>
            </a:r>
            <a:r>
              <a:rPr sz="1050" spc="30" dirty="0">
                <a:solidFill>
                  <a:srgbClr val="CD9146"/>
                </a:solidFill>
                <a:latin typeface="Arial MT"/>
                <a:cs typeface="Arial MT"/>
              </a:rPr>
              <a:t> </a:t>
            </a:r>
            <a:r>
              <a:rPr sz="1050" spc="-5" dirty="0">
                <a:solidFill>
                  <a:srgbClr val="CD9146"/>
                </a:solidFill>
                <a:latin typeface="Arial MT"/>
                <a:cs typeface="Arial MT"/>
              </a:rPr>
              <a:t>08</a:t>
            </a:r>
            <a:r>
              <a:rPr sz="1050" spc="15" dirty="0">
                <a:solidFill>
                  <a:srgbClr val="CD9146"/>
                </a:solidFill>
                <a:latin typeface="Arial MT"/>
                <a:cs typeface="Arial MT"/>
              </a:rPr>
              <a:t> </a:t>
            </a:r>
            <a:r>
              <a:rPr sz="1050" spc="-5" dirty="0">
                <a:solidFill>
                  <a:srgbClr val="CD9146"/>
                </a:solidFill>
                <a:latin typeface="Arial MT"/>
                <a:cs typeface="Arial MT"/>
              </a:rPr>
              <a:t>AUG</a:t>
            </a:r>
            <a:r>
              <a:rPr sz="1050" spc="5" dirty="0">
                <a:solidFill>
                  <a:srgbClr val="CD9146"/>
                </a:solidFill>
                <a:latin typeface="Arial MT"/>
                <a:cs typeface="Arial MT"/>
              </a:rPr>
              <a:t> </a:t>
            </a:r>
            <a:r>
              <a:rPr sz="1050" spc="-5" dirty="0">
                <a:solidFill>
                  <a:srgbClr val="CD9146"/>
                </a:solidFill>
                <a:latin typeface="Arial MT"/>
                <a:cs typeface="Arial MT"/>
              </a:rPr>
              <a:t>23	</a:t>
            </a:r>
            <a:fld id="{81D60167-4931-47E6-BA6A-407CBD079E47}" type="slidenum">
              <a:rPr sz="1200" dirty="0">
                <a:latin typeface="Arial MT"/>
                <a:cs typeface="Arial MT"/>
              </a:rPr>
              <a:t>10</a:t>
            </a:fld>
            <a:endParaRPr sz="1200">
              <a:latin typeface="Arial MT"/>
              <a:cs typeface="Arial MT"/>
            </a:endParaRPr>
          </a:p>
        </p:txBody>
      </p:sp>
      <p:pic>
        <p:nvPicPr>
          <p:cNvPr id="13" name="14a. Visual Acuity Test">
            <a:hlinkClick r:id="" action="ppaction://media"/>
            <a:extLst>
              <a:ext uri="{FF2B5EF4-FFF2-40B4-BE49-F238E27FC236}">
                <a16:creationId xmlns:a16="http://schemas.microsoft.com/office/drawing/2014/main" id="{39A9672D-79DC-2D00-8599-9CC5D3F2ACA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01379" y="1533961"/>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7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72712" y="289778"/>
            <a:ext cx="28467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25" dirty="0">
                <a:solidFill>
                  <a:srgbClr val="756F6F"/>
                </a:solidFill>
                <a:latin typeface="Arial"/>
                <a:cs typeface="Arial"/>
              </a:rPr>
              <a:t> </a:t>
            </a:r>
            <a:r>
              <a:rPr sz="2000" b="1" spc="-5" dirty="0">
                <a:solidFill>
                  <a:srgbClr val="756F6F"/>
                </a:solidFill>
                <a:latin typeface="Arial"/>
                <a:cs typeface="Arial"/>
              </a:rPr>
              <a:t>14:</a:t>
            </a:r>
            <a:r>
              <a:rPr sz="2000" b="1" spc="-30" dirty="0">
                <a:solidFill>
                  <a:srgbClr val="756F6F"/>
                </a:solidFill>
                <a:latin typeface="Arial"/>
                <a:cs typeface="Arial"/>
              </a:rPr>
              <a:t> </a:t>
            </a:r>
            <a:r>
              <a:rPr sz="2000" b="1" spc="-5" dirty="0">
                <a:solidFill>
                  <a:srgbClr val="756F6F"/>
                </a:solidFill>
                <a:latin typeface="Arial"/>
                <a:cs typeface="Arial"/>
              </a:rPr>
              <a:t>Eye</a:t>
            </a:r>
            <a:r>
              <a:rPr sz="2000" b="1" spc="-20" dirty="0">
                <a:solidFill>
                  <a:srgbClr val="756F6F"/>
                </a:solidFill>
                <a:latin typeface="Arial"/>
                <a:cs typeface="Arial"/>
              </a:rPr>
              <a:t> </a:t>
            </a:r>
            <a:r>
              <a:rPr sz="2000" b="1" spc="-5" dirty="0">
                <a:solidFill>
                  <a:srgbClr val="756F6F"/>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4025772" y="702049"/>
            <a:ext cx="414083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BB8542"/>
                </a:solidFill>
              </a:rPr>
              <a:t>RIGID</a:t>
            </a:r>
            <a:r>
              <a:rPr sz="3600" spc="-50" dirty="0">
                <a:solidFill>
                  <a:srgbClr val="BB8542"/>
                </a:solidFill>
              </a:rPr>
              <a:t> </a:t>
            </a:r>
            <a:r>
              <a:rPr sz="3600" dirty="0">
                <a:solidFill>
                  <a:srgbClr val="BB8542"/>
                </a:solidFill>
              </a:rPr>
              <a:t>EYE</a:t>
            </a:r>
            <a:r>
              <a:rPr sz="3600" spc="-45" dirty="0">
                <a:solidFill>
                  <a:srgbClr val="BB8542"/>
                </a:solidFill>
              </a:rPr>
              <a:t> </a:t>
            </a:r>
            <a:r>
              <a:rPr sz="3600" dirty="0">
                <a:solidFill>
                  <a:srgbClr val="BB8542"/>
                </a:solidFill>
              </a:rPr>
              <a:t>SHIELD</a:t>
            </a:r>
            <a:endParaRPr sz="3600"/>
          </a:p>
        </p:txBody>
      </p:sp>
      <p:sp>
        <p:nvSpPr>
          <p:cNvPr id="5" name="object 5"/>
          <p:cNvSpPr/>
          <p:nvPr/>
        </p:nvSpPr>
        <p:spPr>
          <a:xfrm>
            <a:off x="6717030" y="5985509"/>
            <a:ext cx="720090" cy="720090"/>
          </a:xfrm>
          <a:custGeom>
            <a:avLst/>
            <a:gdLst/>
            <a:ahLst/>
            <a:cxnLst/>
            <a:rect l="l" t="t" r="r" b="b"/>
            <a:pathLst>
              <a:path w="720090" h="720090">
                <a:moveTo>
                  <a:pt x="360045" y="0"/>
                </a:move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4"/>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89"/>
                </a:lnTo>
                <a:lnTo>
                  <a:pt x="408900" y="716803"/>
                </a:lnTo>
                <a:lnTo>
                  <a:pt x="455758" y="707228"/>
                </a:lnTo>
                <a:lnTo>
                  <a:pt x="500189" y="691795"/>
                </a:lnTo>
                <a:lnTo>
                  <a:pt x="541765" y="670932"/>
                </a:lnTo>
                <a:lnTo>
                  <a:pt x="580056" y="645069"/>
                </a:lnTo>
                <a:lnTo>
                  <a:pt x="614633" y="614633"/>
                </a:lnTo>
                <a:lnTo>
                  <a:pt x="645069" y="580056"/>
                </a:lnTo>
                <a:lnTo>
                  <a:pt x="670932" y="541765"/>
                </a:lnTo>
                <a:lnTo>
                  <a:pt x="691795" y="500189"/>
                </a:lnTo>
                <a:lnTo>
                  <a:pt x="707228" y="455758"/>
                </a:lnTo>
                <a:lnTo>
                  <a:pt x="716803" y="408900"/>
                </a:lnTo>
                <a:lnTo>
                  <a:pt x="720090" y="360044"/>
                </a:lnTo>
                <a:lnTo>
                  <a:pt x="716803" y="311189"/>
                </a:lnTo>
                <a:lnTo>
                  <a:pt x="707228" y="264331"/>
                </a:lnTo>
                <a:lnTo>
                  <a:pt x="691795" y="219900"/>
                </a:lnTo>
                <a:lnTo>
                  <a:pt x="670932" y="178324"/>
                </a:lnTo>
                <a:lnTo>
                  <a:pt x="645069" y="140033"/>
                </a:lnTo>
                <a:lnTo>
                  <a:pt x="614633" y="105456"/>
                </a:lnTo>
                <a:lnTo>
                  <a:pt x="580056" y="75020"/>
                </a:lnTo>
                <a:lnTo>
                  <a:pt x="541765" y="49157"/>
                </a:lnTo>
                <a:lnTo>
                  <a:pt x="500189" y="28294"/>
                </a:lnTo>
                <a:lnTo>
                  <a:pt x="455758" y="12861"/>
                </a:lnTo>
                <a:lnTo>
                  <a:pt x="408900" y="3286"/>
                </a:lnTo>
                <a:lnTo>
                  <a:pt x="360045" y="0"/>
                </a:lnTo>
                <a:close/>
              </a:path>
            </a:pathLst>
          </a:custGeom>
          <a:solidFill>
            <a:srgbClr val="764666"/>
          </a:solidFill>
        </p:spPr>
        <p:txBody>
          <a:bodyPr wrap="square" lIns="0" tIns="0" rIns="0" bIns="0" rtlCol="0"/>
          <a:lstStyle/>
          <a:p>
            <a:endParaRPr/>
          </a:p>
        </p:txBody>
      </p:sp>
      <p:sp>
        <p:nvSpPr>
          <p:cNvPr id="6" name="object 6"/>
          <p:cNvSpPr txBox="1"/>
          <p:nvPr/>
        </p:nvSpPr>
        <p:spPr>
          <a:xfrm>
            <a:off x="4825724" y="6080382"/>
            <a:ext cx="2432685" cy="513080"/>
          </a:xfrm>
          <a:prstGeom prst="rect">
            <a:avLst/>
          </a:prstGeom>
        </p:spPr>
        <p:txBody>
          <a:bodyPr vert="horz" wrap="square" lIns="0" tIns="12065" rIns="0" bIns="0" rtlCol="0">
            <a:spAutoFit/>
          </a:bodyPr>
          <a:lstStyle/>
          <a:p>
            <a:pPr marL="12700">
              <a:lnSpc>
                <a:spcPct val="100000"/>
              </a:lnSpc>
              <a:spcBef>
                <a:spcPts val="95"/>
              </a:spcBef>
              <a:tabLst>
                <a:tab pos="2081530" algn="l"/>
              </a:tabLst>
            </a:pPr>
            <a:r>
              <a:rPr sz="3200" spc="-5" dirty="0">
                <a:solidFill>
                  <a:srgbClr val="2D3334"/>
                </a:solidFill>
                <a:latin typeface="Arial Black"/>
                <a:cs typeface="Arial Black"/>
              </a:rPr>
              <a:t>M A R C</a:t>
            </a:r>
            <a:r>
              <a:rPr sz="3200" dirty="0">
                <a:solidFill>
                  <a:srgbClr val="2D3334"/>
                </a:solidFill>
                <a:latin typeface="Arial Black"/>
                <a:cs typeface="Arial Black"/>
              </a:rPr>
              <a:t>	</a:t>
            </a:r>
            <a:r>
              <a:rPr sz="4800" spc="-7" baseline="1736" dirty="0">
                <a:solidFill>
                  <a:srgbClr val="FFFFFF"/>
                </a:solidFill>
                <a:latin typeface="Arial Black"/>
                <a:cs typeface="Arial Black"/>
              </a:rPr>
              <a:t>H</a:t>
            </a:r>
            <a:endParaRPr sz="4800" baseline="1736">
              <a:latin typeface="Arial Black"/>
              <a:cs typeface="Arial Black"/>
            </a:endParaRPr>
          </a:p>
        </p:txBody>
      </p:sp>
      <p:pic>
        <p:nvPicPr>
          <p:cNvPr id="7" name="object 7"/>
          <p:cNvPicPr/>
          <p:nvPr/>
        </p:nvPicPr>
        <p:blipFill>
          <a:blip r:embed="rId4" cstate="print"/>
          <a:stretch>
            <a:fillRect/>
          </a:stretch>
        </p:blipFill>
        <p:spPr>
          <a:xfrm>
            <a:off x="2850642" y="3011423"/>
            <a:ext cx="1572767" cy="2750057"/>
          </a:xfrm>
          <a:prstGeom prst="rect">
            <a:avLst/>
          </a:prstGeom>
        </p:spPr>
      </p:pic>
      <p:sp>
        <p:nvSpPr>
          <p:cNvPr id="8" name="object 8"/>
          <p:cNvSpPr txBox="1"/>
          <p:nvPr/>
        </p:nvSpPr>
        <p:spPr>
          <a:xfrm>
            <a:off x="551647" y="5032116"/>
            <a:ext cx="1003935" cy="567690"/>
          </a:xfrm>
          <a:prstGeom prst="rect">
            <a:avLst/>
          </a:prstGeom>
        </p:spPr>
        <p:txBody>
          <a:bodyPr vert="horz" wrap="square" lIns="0" tIns="26670" rIns="0" bIns="0" rtlCol="0">
            <a:spAutoFit/>
          </a:bodyPr>
          <a:lstStyle/>
          <a:p>
            <a:pPr marL="12700" marR="5080">
              <a:lnSpc>
                <a:spcPts val="2110"/>
              </a:lnSpc>
              <a:spcBef>
                <a:spcPts val="210"/>
              </a:spcBef>
            </a:pPr>
            <a:r>
              <a:rPr sz="1800" i="1" dirty="0">
                <a:latin typeface="Arial"/>
                <a:cs typeface="Arial"/>
              </a:rPr>
              <a:t>Rigid</a:t>
            </a:r>
            <a:r>
              <a:rPr sz="1800" i="1" spc="-100" dirty="0">
                <a:latin typeface="Arial"/>
                <a:cs typeface="Arial"/>
              </a:rPr>
              <a:t> </a:t>
            </a:r>
            <a:r>
              <a:rPr sz="1800" i="1" spc="-5" dirty="0">
                <a:latin typeface="Arial"/>
                <a:cs typeface="Arial"/>
              </a:rPr>
              <a:t>Eye </a:t>
            </a:r>
            <a:r>
              <a:rPr sz="1800" i="1" spc="-484" dirty="0">
                <a:latin typeface="Arial"/>
                <a:cs typeface="Arial"/>
              </a:rPr>
              <a:t> </a:t>
            </a:r>
            <a:r>
              <a:rPr sz="1800" i="1" spc="-5" dirty="0">
                <a:latin typeface="Arial"/>
                <a:cs typeface="Arial"/>
              </a:rPr>
              <a:t>Shield</a:t>
            </a:r>
            <a:endParaRPr sz="1800">
              <a:latin typeface="Arial"/>
              <a:cs typeface="Arial"/>
            </a:endParaRPr>
          </a:p>
        </p:txBody>
      </p:sp>
      <p:grpSp>
        <p:nvGrpSpPr>
          <p:cNvPr id="9" name="object 9"/>
          <p:cNvGrpSpPr/>
          <p:nvPr/>
        </p:nvGrpSpPr>
        <p:grpSpPr>
          <a:xfrm>
            <a:off x="0" y="2662999"/>
            <a:ext cx="2983230" cy="2755900"/>
            <a:chOff x="0" y="2662999"/>
            <a:chExt cx="2983230" cy="2755900"/>
          </a:xfrm>
        </p:grpSpPr>
        <p:sp>
          <p:nvSpPr>
            <p:cNvPr id="10" name="object 10"/>
            <p:cNvSpPr/>
            <p:nvPr/>
          </p:nvSpPr>
          <p:spPr>
            <a:xfrm>
              <a:off x="2018157" y="4387214"/>
              <a:ext cx="927100" cy="0"/>
            </a:xfrm>
            <a:custGeom>
              <a:avLst/>
              <a:gdLst/>
              <a:ahLst/>
              <a:cxnLst/>
              <a:rect l="l" t="t" r="r" b="b"/>
              <a:pathLst>
                <a:path w="927100">
                  <a:moveTo>
                    <a:pt x="0" y="0"/>
                  </a:moveTo>
                  <a:lnTo>
                    <a:pt x="926630" y="0"/>
                  </a:lnTo>
                </a:path>
              </a:pathLst>
            </a:custGeom>
            <a:ln w="25400">
              <a:solidFill>
                <a:srgbClr val="F16435"/>
              </a:solidFill>
            </a:ln>
          </p:spPr>
          <p:txBody>
            <a:bodyPr wrap="square" lIns="0" tIns="0" rIns="0" bIns="0" rtlCol="0"/>
            <a:lstStyle/>
            <a:p>
              <a:endParaRPr/>
            </a:p>
          </p:txBody>
        </p:sp>
        <p:pic>
          <p:nvPicPr>
            <p:cNvPr id="11" name="object 11"/>
            <p:cNvPicPr/>
            <p:nvPr/>
          </p:nvPicPr>
          <p:blipFill>
            <a:blip r:embed="rId5" cstate="print"/>
            <a:stretch>
              <a:fillRect/>
            </a:stretch>
          </p:blipFill>
          <p:spPr>
            <a:xfrm>
              <a:off x="2906692" y="4349118"/>
              <a:ext cx="76200" cy="76200"/>
            </a:xfrm>
            <a:prstGeom prst="rect">
              <a:avLst/>
            </a:prstGeom>
          </p:spPr>
        </p:pic>
        <p:pic>
          <p:nvPicPr>
            <p:cNvPr id="12" name="object 12"/>
            <p:cNvPicPr/>
            <p:nvPr/>
          </p:nvPicPr>
          <p:blipFill>
            <a:blip r:embed="rId6" cstate="print"/>
            <a:stretch>
              <a:fillRect/>
            </a:stretch>
          </p:blipFill>
          <p:spPr>
            <a:xfrm>
              <a:off x="0" y="2662999"/>
              <a:ext cx="2944710" cy="2755366"/>
            </a:xfrm>
            <a:prstGeom prst="rect">
              <a:avLst/>
            </a:prstGeom>
          </p:spPr>
        </p:pic>
      </p:grpSp>
      <p:sp>
        <p:nvSpPr>
          <p:cNvPr id="13" name="object 13"/>
          <p:cNvSpPr txBox="1"/>
          <p:nvPr/>
        </p:nvSpPr>
        <p:spPr>
          <a:xfrm>
            <a:off x="538800" y="1406890"/>
            <a:ext cx="4342130" cy="1503045"/>
          </a:xfrm>
          <a:prstGeom prst="rect">
            <a:avLst/>
          </a:prstGeom>
        </p:spPr>
        <p:txBody>
          <a:bodyPr vert="horz" wrap="square" lIns="0" tIns="120014" rIns="0" bIns="0" rtlCol="0">
            <a:spAutoFit/>
          </a:bodyPr>
          <a:lstStyle/>
          <a:p>
            <a:pPr marL="27305">
              <a:lnSpc>
                <a:spcPct val="100000"/>
              </a:lnSpc>
              <a:spcBef>
                <a:spcPts val="944"/>
              </a:spcBef>
            </a:pPr>
            <a:r>
              <a:rPr sz="2400" b="1" spc="-5" dirty="0">
                <a:latin typeface="Arial"/>
                <a:cs typeface="Arial"/>
              </a:rPr>
              <a:t>APPLY</a:t>
            </a:r>
            <a:r>
              <a:rPr sz="2400" b="1" spc="-25" dirty="0">
                <a:latin typeface="Arial"/>
                <a:cs typeface="Arial"/>
              </a:rPr>
              <a:t> </a:t>
            </a:r>
            <a:r>
              <a:rPr sz="2400" b="1" dirty="0">
                <a:latin typeface="Arial"/>
                <a:cs typeface="Arial"/>
              </a:rPr>
              <a:t>A</a:t>
            </a:r>
            <a:r>
              <a:rPr sz="2400" b="1" spc="-10" dirty="0">
                <a:latin typeface="Arial"/>
                <a:cs typeface="Arial"/>
              </a:rPr>
              <a:t> </a:t>
            </a:r>
            <a:r>
              <a:rPr sz="2400" b="1" spc="-5" dirty="0">
                <a:solidFill>
                  <a:srgbClr val="C28845"/>
                </a:solidFill>
                <a:latin typeface="Arial"/>
                <a:cs typeface="Arial"/>
              </a:rPr>
              <a:t>RIGID</a:t>
            </a:r>
            <a:r>
              <a:rPr sz="2400" b="1" spc="-20" dirty="0">
                <a:solidFill>
                  <a:srgbClr val="C28845"/>
                </a:solidFill>
                <a:latin typeface="Arial"/>
                <a:cs typeface="Arial"/>
              </a:rPr>
              <a:t> </a:t>
            </a:r>
            <a:r>
              <a:rPr sz="2400" b="1" dirty="0">
                <a:solidFill>
                  <a:srgbClr val="C28845"/>
                </a:solidFill>
                <a:latin typeface="Arial"/>
                <a:cs typeface="Arial"/>
              </a:rPr>
              <a:t>EYE</a:t>
            </a:r>
            <a:r>
              <a:rPr sz="2400" b="1" spc="-25" dirty="0">
                <a:solidFill>
                  <a:srgbClr val="C28845"/>
                </a:solidFill>
                <a:latin typeface="Arial"/>
                <a:cs typeface="Arial"/>
              </a:rPr>
              <a:t> </a:t>
            </a:r>
            <a:r>
              <a:rPr sz="2400" b="1" spc="-5" dirty="0">
                <a:solidFill>
                  <a:srgbClr val="C28845"/>
                </a:solidFill>
                <a:latin typeface="Arial"/>
                <a:cs typeface="Arial"/>
              </a:rPr>
              <a:t>SHIELD</a:t>
            </a:r>
            <a:endParaRPr sz="2400">
              <a:latin typeface="Arial"/>
              <a:cs typeface="Arial"/>
            </a:endParaRPr>
          </a:p>
          <a:p>
            <a:pPr marL="12700" marR="5080">
              <a:lnSpc>
                <a:spcPct val="100000"/>
              </a:lnSpc>
              <a:spcBef>
                <a:spcPts val="705"/>
              </a:spcBef>
            </a:pPr>
            <a:r>
              <a:rPr sz="2000" spc="-5" dirty="0">
                <a:latin typeface="Arial MT"/>
                <a:cs typeface="Arial MT"/>
              </a:rPr>
              <a:t>Alternatively, an improvised eye shield </a:t>
            </a:r>
            <a:r>
              <a:rPr sz="2000" spc="-545" dirty="0">
                <a:latin typeface="Arial MT"/>
                <a:cs typeface="Arial MT"/>
              </a:rPr>
              <a:t> </a:t>
            </a:r>
            <a:r>
              <a:rPr sz="2000" spc="-5" dirty="0">
                <a:latin typeface="Arial MT"/>
                <a:cs typeface="Arial MT"/>
              </a:rPr>
              <a:t>or unit-issued protective eyewear can </a:t>
            </a:r>
            <a:r>
              <a:rPr sz="2000" dirty="0">
                <a:latin typeface="Arial MT"/>
                <a:cs typeface="Arial MT"/>
              </a:rPr>
              <a:t> </a:t>
            </a:r>
            <a:r>
              <a:rPr sz="2000" spc="-5" dirty="0">
                <a:latin typeface="Arial MT"/>
                <a:cs typeface="Arial MT"/>
              </a:rPr>
              <a:t>be</a:t>
            </a:r>
            <a:r>
              <a:rPr sz="2000" spc="-10" dirty="0">
                <a:latin typeface="Arial MT"/>
                <a:cs typeface="Arial MT"/>
              </a:rPr>
              <a:t> </a:t>
            </a:r>
            <a:r>
              <a:rPr sz="2000" spc="-5" dirty="0">
                <a:latin typeface="Arial MT"/>
                <a:cs typeface="Arial MT"/>
              </a:rPr>
              <a:t>used</a:t>
            </a:r>
            <a:r>
              <a:rPr sz="2000" spc="-10" dirty="0">
                <a:latin typeface="Arial MT"/>
                <a:cs typeface="Arial MT"/>
              </a:rPr>
              <a:t> </a:t>
            </a:r>
            <a:r>
              <a:rPr sz="2000" spc="-5" dirty="0">
                <a:latin typeface="Arial MT"/>
                <a:cs typeface="Arial MT"/>
              </a:rPr>
              <a:t>to</a:t>
            </a:r>
            <a:r>
              <a:rPr sz="2000" spc="-15" dirty="0">
                <a:latin typeface="Arial MT"/>
                <a:cs typeface="Arial MT"/>
              </a:rPr>
              <a:t> </a:t>
            </a:r>
            <a:r>
              <a:rPr sz="2000" spc="-5" dirty="0">
                <a:latin typeface="Arial MT"/>
                <a:cs typeface="Arial MT"/>
              </a:rPr>
              <a:t>protect</a:t>
            </a:r>
            <a:r>
              <a:rPr sz="2000" spc="-25" dirty="0">
                <a:latin typeface="Arial MT"/>
                <a:cs typeface="Arial MT"/>
              </a:rPr>
              <a:t> </a:t>
            </a:r>
            <a:r>
              <a:rPr sz="2000" spc="-5" dirty="0">
                <a:latin typeface="Arial MT"/>
                <a:cs typeface="Arial MT"/>
              </a:rPr>
              <a:t>an</a:t>
            </a:r>
            <a:r>
              <a:rPr sz="2000" spc="-10" dirty="0">
                <a:latin typeface="Arial MT"/>
                <a:cs typeface="Arial MT"/>
              </a:rPr>
              <a:t> </a:t>
            </a:r>
            <a:r>
              <a:rPr sz="2000" spc="-5" dirty="0">
                <a:latin typeface="Arial MT"/>
                <a:cs typeface="Arial MT"/>
              </a:rPr>
              <a:t>injured</a:t>
            </a:r>
            <a:r>
              <a:rPr sz="2000" spc="5" dirty="0">
                <a:latin typeface="Arial MT"/>
                <a:cs typeface="Arial MT"/>
              </a:rPr>
              <a:t> </a:t>
            </a:r>
            <a:r>
              <a:rPr sz="2000" spc="-5" dirty="0">
                <a:latin typeface="Arial MT"/>
                <a:cs typeface="Arial MT"/>
              </a:rPr>
              <a:t>eye</a:t>
            </a:r>
            <a:endParaRPr sz="2000">
              <a:latin typeface="Arial MT"/>
              <a:cs typeface="Arial MT"/>
            </a:endParaRPr>
          </a:p>
        </p:txBody>
      </p:sp>
      <p:grpSp>
        <p:nvGrpSpPr>
          <p:cNvPr id="14" name="object 14"/>
          <p:cNvGrpSpPr/>
          <p:nvPr/>
        </p:nvGrpSpPr>
        <p:grpSpPr>
          <a:xfrm>
            <a:off x="464058" y="6027422"/>
            <a:ext cx="3180080" cy="640080"/>
            <a:chOff x="464058" y="6027422"/>
            <a:chExt cx="3180080" cy="640080"/>
          </a:xfrm>
        </p:grpSpPr>
        <p:sp>
          <p:nvSpPr>
            <p:cNvPr id="15" name="object 15"/>
            <p:cNvSpPr/>
            <p:nvPr/>
          </p:nvSpPr>
          <p:spPr>
            <a:xfrm>
              <a:off x="473583" y="6036947"/>
              <a:ext cx="3161030" cy="621030"/>
            </a:xfrm>
            <a:custGeom>
              <a:avLst/>
              <a:gdLst/>
              <a:ahLst/>
              <a:cxnLst/>
              <a:rect l="l" t="t" r="r" b="b"/>
              <a:pathLst>
                <a:path w="3161029" h="621029">
                  <a:moveTo>
                    <a:pt x="3089478" y="0"/>
                  </a:moveTo>
                  <a:lnTo>
                    <a:pt x="71297" y="0"/>
                  </a:lnTo>
                  <a:lnTo>
                    <a:pt x="43548" y="5602"/>
                  </a:lnTo>
                  <a:lnTo>
                    <a:pt x="20885" y="20880"/>
                  </a:lnTo>
                  <a:lnTo>
                    <a:pt x="5603" y="43542"/>
                  </a:lnTo>
                  <a:lnTo>
                    <a:pt x="0" y="71297"/>
                  </a:lnTo>
                  <a:lnTo>
                    <a:pt x="0" y="549732"/>
                  </a:lnTo>
                  <a:lnTo>
                    <a:pt x="5603" y="577481"/>
                  </a:lnTo>
                  <a:lnTo>
                    <a:pt x="20885" y="600144"/>
                  </a:lnTo>
                  <a:lnTo>
                    <a:pt x="43548" y="615426"/>
                  </a:lnTo>
                  <a:lnTo>
                    <a:pt x="71297" y="621030"/>
                  </a:lnTo>
                  <a:lnTo>
                    <a:pt x="3089478" y="621030"/>
                  </a:lnTo>
                  <a:lnTo>
                    <a:pt x="3117227" y="615426"/>
                  </a:lnTo>
                  <a:lnTo>
                    <a:pt x="3139890" y="600144"/>
                  </a:lnTo>
                  <a:lnTo>
                    <a:pt x="3155172" y="577481"/>
                  </a:lnTo>
                  <a:lnTo>
                    <a:pt x="3160776" y="549732"/>
                  </a:lnTo>
                  <a:lnTo>
                    <a:pt x="3160776" y="71297"/>
                  </a:lnTo>
                  <a:lnTo>
                    <a:pt x="3155172" y="43542"/>
                  </a:lnTo>
                  <a:lnTo>
                    <a:pt x="3139890" y="20880"/>
                  </a:lnTo>
                  <a:lnTo>
                    <a:pt x="3117227" y="5602"/>
                  </a:lnTo>
                  <a:lnTo>
                    <a:pt x="3089478" y="0"/>
                  </a:lnTo>
                  <a:close/>
                </a:path>
              </a:pathLst>
            </a:custGeom>
            <a:solidFill>
              <a:srgbClr val="A0C1E7">
                <a:alpha val="74510"/>
              </a:srgbClr>
            </a:solidFill>
          </p:spPr>
          <p:txBody>
            <a:bodyPr wrap="square" lIns="0" tIns="0" rIns="0" bIns="0" rtlCol="0"/>
            <a:lstStyle/>
            <a:p>
              <a:endParaRPr/>
            </a:p>
          </p:txBody>
        </p:sp>
        <p:sp>
          <p:nvSpPr>
            <p:cNvPr id="16" name="object 16"/>
            <p:cNvSpPr/>
            <p:nvPr/>
          </p:nvSpPr>
          <p:spPr>
            <a:xfrm>
              <a:off x="473583" y="6036947"/>
              <a:ext cx="3161030" cy="621030"/>
            </a:xfrm>
            <a:custGeom>
              <a:avLst/>
              <a:gdLst/>
              <a:ahLst/>
              <a:cxnLst/>
              <a:rect l="l" t="t" r="r" b="b"/>
              <a:pathLst>
                <a:path w="3161029" h="621029">
                  <a:moveTo>
                    <a:pt x="0" y="71297"/>
                  </a:moveTo>
                  <a:lnTo>
                    <a:pt x="5603" y="43542"/>
                  </a:lnTo>
                  <a:lnTo>
                    <a:pt x="20885" y="20880"/>
                  </a:lnTo>
                  <a:lnTo>
                    <a:pt x="43548" y="5602"/>
                  </a:lnTo>
                  <a:lnTo>
                    <a:pt x="71297" y="0"/>
                  </a:lnTo>
                  <a:lnTo>
                    <a:pt x="3089478" y="0"/>
                  </a:lnTo>
                  <a:lnTo>
                    <a:pt x="3117227" y="5602"/>
                  </a:lnTo>
                  <a:lnTo>
                    <a:pt x="3139890" y="20880"/>
                  </a:lnTo>
                  <a:lnTo>
                    <a:pt x="3155172" y="43542"/>
                  </a:lnTo>
                  <a:lnTo>
                    <a:pt x="3160776" y="71297"/>
                  </a:lnTo>
                  <a:lnTo>
                    <a:pt x="3160776" y="549732"/>
                  </a:lnTo>
                  <a:lnTo>
                    <a:pt x="3155172" y="577481"/>
                  </a:lnTo>
                  <a:lnTo>
                    <a:pt x="3139890" y="600144"/>
                  </a:lnTo>
                  <a:lnTo>
                    <a:pt x="3117227" y="615426"/>
                  </a:lnTo>
                  <a:lnTo>
                    <a:pt x="3089478" y="621030"/>
                  </a:lnTo>
                  <a:lnTo>
                    <a:pt x="71297" y="621030"/>
                  </a:lnTo>
                  <a:lnTo>
                    <a:pt x="43548" y="615426"/>
                  </a:lnTo>
                  <a:lnTo>
                    <a:pt x="20885" y="600144"/>
                  </a:lnTo>
                  <a:lnTo>
                    <a:pt x="5603" y="577481"/>
                  </a:lnTo>
                  <a:lnTo>
                    <a:pt x="0" y="549732"/>
                  </a:lnTo>
                  <a:lnTo>
                    <a:pt x="0" y="71297"/>
                  </a:lnTo>
                  <a:close/>
                </a:path>
              </a:pathLst>
            </a:custGeom>
            <a:ln w="19050">
              <a:solidFill>
                <a:srgbClr val="A0C1E7"/>
              </a:solidFill>
            </a:ln>
          </p:spPr>
          <p:txBody>
            <a:bodyPr wrap="square" lIns="0" tIns="0" rIns="0" bIns="0" rtlCol="0"/>
            <a:lstStyle/>
            <a:p>
              <a:endParaRPr/>
            </a:p>
          </p:txBody>
        </p:sp>
      </p:grpSp>
      <p:sp>
        <p:nvSpPr>
          <p:cNvPr id="17" name="object 17"/>
          <p:cNvSpPr txBox="1"/>
          <p:nvPr/>
        </p:nvSpPr>
        <p:spPr>
          <a:xfrm>
            <a:off x="1174871" y="6204472"/>
            <a:ext cx="2341245" cy="269875"/>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Arial"/>
                <a:cs typeface="Arial"/>
              </a:rPr>
              <a:t>Level</a:t>
            </a:r>
            <a:r>
              <a:rPr sz="1600" b="1" spc="-15" dirty="0">
                <a:latin typeface="Arial"/>
                <a:cs typeface="Arial"/>
              </a:rPr>
              <a:t> </a:t>
            </a:r>
            <a:r>
              <a:rPr sz="1600" b="1" spc="-5" dirty="0">
                <a:latin typeface="Arial"/>
                <a:cs typeface="Arial"/>
              </a:rPr>
              <a:t>of</a:t>
            </a:r>
            <a:r>
              <a:rPr sz="1600" b="1" spc="-10" dirty="0">
                <a:latin typeface="Arial"/>
                <a:cs typeface="Arial"/>
              </a:rPr>
              <a:t> </a:t>
            </a:r>
            <a:r>
              <a:rPr sz="1600" b="1" spc="-5" dirty="0">
                <a:latin typeface="Arial"/>
                <a:cs typeface="Arial"/>
              </a:rPr>
              <a:t>Evidence:</a:t>
            </a:r>
            <a:r>
              <a:rPr sz="1600" b="1" spc="-10" dirty="0">
                <a:latin typeface="Arial"/>
                <a:cs typeface="Arial"/>
              </a:rPr>
              <a:t> </a:t>
            </a:r>
            <a:r>
              <a:rPr sz="1600" spc="-5" dirty="0">
                <a:latin typeface="Arial MT"/>
                <a:cs typeface="Arial MT"/>
              </a:rPr>
              <a:t>C-LD</a:t>
            </a:r>
            <a:endParaRPr sz="1600">
              <a:latin typeface="Arial MT"/>
              <a:cs typeface="Arial MT"/>
            </a:endParaRPr>
          </a:p>
        </p:txBody>
      </p:sp>
      <p:grpSp>
        <p:nvGrpSpPr>
          <p:cNvPr id="18" name="object 18"/>
          <p:cNvGrpSpPr/>
          <p:nvPr/>
        </p:nvGrpSpPr>
        <p:grpSpPr>
          <a:xfrm>
            <a:off x="472440" y="5993155"/>
            <a:ext cx="944244" cy="864869"/>
            <a:chOff x="472440" y="5993155"/>
            <a:chExt cx="944244" cy="864869"/>
          </a:xfrm>
        </p:grpSpPr>
        <p:pic>
          <p:nvPicPr>
            <p:cNvPr id="19" name="object 19"/>
            <p:cNvPicPr/>
            <p:nvPr/>
          </p:nvPicPr>
          <p:blipFill>
            <a:blip r:embed="rId7" cstate="print"/>
            <a:stretch>
              <a:fillRect/>
            </a:stretch>
          </p:blipFill>
          <p:spPr>
            <a:xfrm>
              <a:off x="472440" y="5993155"/>
              <a:ext cx="944117" cy="864844"/>
            </a:xfrm>
            <a:prstGeom prst="rect">
              <a:avLst/>
            </a:prstGeom>
          </p:spPr>
        </p:pic>
        <p:pic>
          <p:nvPicPr>
            <p:cNvPr id="20" name="object 20"/>
            <p:cNvPicPr/>
            <p:nvPr/>
          </p:nvPicPr>
          <p:blipFill>
            <a:blip r:embed="rId8" cstate="print"/>
            <a:stretch>
              <a:fillRect/>
            </a:stretch>
          </p:blipFill>
          <p:spPr>
            <a:xfrm>
              <a:off x="666750" y="6187439"/>
              <a:ext cx="357377" cy="391667"/>
            </a:xfrm>
            <a:prstGeom prst="rect">
              <a:avLst/>
            </a:prstGeom>
          </p:spPr>
        </p:pic>
      </p:grpSp>
      <p:grpSp>
        <p:nvGrpSpPr>
          <p:cNvPr id="21" name="object 21"/>
          <p:cNvGrpSpPr/>
          <p:nvPr/>
        </p:nvGrpSpPr>
        <p:grpSpPr>
          <a:xfrm>
            <a:off x="8166354" y="2046738"/>
            <a:ext cx="3731895" cy="3420745"/>
            <a:chOff x="8166354" y="2046738"/>
            <a:chExt cx="3731895" cy="3420745"/>
          </a:xfrm>
        </p:grpSpPr>
        <p:sp>
          <p:nvSpPr>
            <p:cNvPr id="22" name="object 22"/>
            <p:cNvSpPr/>
            <p:nvPr/>
          </p:nvSpPr>
          <p:spPr>
            <a:xfrm>
              <a:off x="8175879" y="2056263"/>
              <a:ext cx="3712845" cy="3401695"/>
            </a:xfrm>
            <a:custGeom>
              <a:avLst/>
              <a:gdLst/>
              <a:ahLst/>
              <a:cxnLst/>
              <a:rect l="l" t="t" r="r" b="b"/>
              <a:pathLst>
                <a:path w="3712845" h="3401695">
                  <a:moveTo>
                    <a:pt x="3603244" y="0"/>
                  </a:moveTo>
                  <a:lnTo>
                    <a:pt x="109220" y="0"/>
                  </a:lnTo>
                  <a:lnTo>
                    <a:pt x="66710" y="8582"/>
                  </a:lnTo>
                  <a:lnTo>
                    <a:pt x="31992" y="31988"/>
                  </a:lnTo>
                  <a:lnTo>
                    <a:pt x="8584" y="66704"/>
                  </a:lnTo>
                  <a:lnTo>
                    <a:pt x="0" y="109220"/>
                  </a:lnTo>
                  <a:lnTo>
                    <a:pt x="0" y="3292335"/>
                  </a:lnTo>
                  <a:lnTo>
                    <a:pt x="8584" y="3334852"/>
                  </a:lnTo>
                  <a:lnTo>
                    <a:pt x="31992" y="3369573"/>
                  </a:lnTo>
                  <a:lnTo>
                    <a:pt x="66710" y="3392983"/>
                  </a:lnTo>
                  <a:lnTo>
                    <a:pt x="109220" y="3401568"/>
                  </a:lnTo>
                  <a:lnTo>
                    <a:pt x="3603244" y="3401568"/>
                  </a:lnTo>
                  <a:lnTo>
                    <a:pt x="3645753" y="3392983"/>
                  </a:lnTo>
                  <a:lnTo>
                    <a:pt x="3680471" y="3369573"/>
                  </a:lnTo>
                  <a:lnTo>
                    <a:pt x="3703879" y="3334852"/>
                  </a:lnTo>
                  <a:lnTo>
                    <a:pt x="3712464" y="3292335"/>
                  </a:lnTo>
                  <a:lnTo>
                    <a:pt x="3712464" y="109220"/>
                  </a:lnTo>
                  <a:lnTo>
                    <a:pt x="3703879" y="66704"/>
                  </a:lnTo>
                  <a:lnTo>
                    <a:pt x="3680471" y="31988"/>
                  </a:lnTo>
                  <a:lnTo>
                    <a:pt x="3645753" y="8582"/>
                  </a:lnTo>
                  <a:lnTo>
                    <a:pt x="3603244" y="0"/>
                  </a:lnTo>
                  <a:close/>
                </a:path>
              </a:pathLst>
            </a:custGeom>
            <a:solidFill>
              <a:srgbClr val="FFF4D2"/>
            </a:solidFill>
          </p:spPr>
          <p:txBody>
            <a:bodyPr wrap="square" lIns="0" tIns="0" rIns="0" bIns="0" rtlCol="0"/>
            <a:lstStyle/>
            <a:p>
              <a:endParaRPr/>
            </a:p>
          </p:txBody>
        </p:sp>
        <p:sp>
          <p:nvSpPr>
            <p:cNvPr id="23" name="object 23"/>
            <p:cNvSpPr/>
            <p:nvPr/>
          </p:nvSpPr>
          <p:spPr>
            <a:xfrm>
              <a:off x="8175879" y="2056263"/>
              <a:ext cx="3712845" cy="3401695"/>
            </a:xfrm>
            <a:custGeom>
              <a:avLst/>
              <a:gdLst/>
              <a:ahLst/>
              <a:cxnLst/>
              <a:rect l="l" t="t" r="r" b="b"/>
              <a:pathLst>
                <a:path w="3712845" h="3401695">
                  <a:moveTo>
                    <a:pt x="0" y="109220"/>
                  </a:moveTo>
                  <a:lnTo>
                    <a:pt x="8584" y="66704"/>
                  </a:lnTo>
                  <a:lnTo>
                    <a:pt x="31992" y="31988"/>
                  </a:lnTo>
                  <a:lnTo>
                    <a:pt x="66710" y="8582"/>
                  </a:lnTo>
                  <a:lnTo>
                    <a:pt x="109220" y="0"/>
                  </a:lnTo>
                  <a:lnTo>
                    <a:pt x="3603244" y="0"/>
                  </a:lnTo>
                  <a:lnTo>
                    <a:pt x="3645753" y="8582"/>
                  </a:lnTo>
                  <a:lnTo>
                    <a:pt x="3680471" y="31988"/>
                  </a:lnTo>
                  <a:lnTo>
                    <a:pt x="3703879" y="66704"/>
                  </a:lnTo>
                  <a:lnTo>
                    <a:pt x="3712464" y="109220"/>
                  </a:lnTo>
                  <a:lnTo>
                    <a:pt x="3712464" y="3292335"/>
                  </a:lnTo>
                  <a:lnTo>
                    <a:pt x="3703879" y="3334852"/>
                  </a:lnTo>
                  <a:lnTo>
                    <a:pt x="3680471" y="3369573"/>
                  </a:lnTo>
                  <a:lnTo>
                    <a:pt x="3645753" y="3392983"/>
                  </a:lnTo>
                  <a:lnTo>
                    <a:pt x="3603244" y="3401568"/>
                  </a:lnTo>
                  <a:lnTo>
                    <a:pt x="109220" y="3401568"/>
                  </a:lnTo>
                  <a:lnTo>
                    <a:pt x="66710" y="3392983"/>
                  </a:lnTo>
                  <a:lnTo>
                    <a:pt x="31992" y="3369573"/>
                  </a:lnTo>
                  <a:lnTo>
                    <a:pt x="8584" y="3334852"/>
                  </a:lnTo>
                  <a:lnTo>
                    <a:pt x="0" y="3292335"/>
                  </a:lnTo>
                  <a:lnTo>
                    <a:pt x="0" y="109220"/>
                  </a:lnTo>
                  <a:close/>
                </a:path>
              </a:pathLst>
            </a:custGeom>
            <a:ln w="19049">
              <a:solidFill>
                <a:srgbClr val="CD9146"/>
              </a:solidFill>
            </a:ln>
          </p:spPr>
          <p:txBody>
            <a:bodyPr wrap="square" lIns="0" tIns="0" rIns="0" bIns="0" rtlCol="0"/>
            <a:lstStyle/>
            <a:p>
              <a:endParaRPr/>
            </a:p>
          </p:txBody>
        </p:sp>
      </p:grpSp>
      <p:sp>
        <p:nvSpPr>
          <p:cNvPr id="24" name="object 24"/>
          <p:cNvSpPr txBox="1"/>
          <p:nvPr/>
        </p:nvSpPr>
        <p:spPr>
          <a:xfrm>
            <a:off x="8682892" y="2931308"/>
            <a:ext cx="3061335" cy="2372995"/>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Avoid/prevent manipulation, </a:t>
            </a:r>
            <a:r>
              <a:rPr sz="1800" dirty="0">
                <a:latin typeface="Arial MT"/>
                <a:cs typeface="Arial MT"/>
              </a:rPr>
              <a:t> </a:t>
            </a:r>
            <a:r>
              <a:rPr sz="1800" spc="-5" dirty="0">
                <a:latin typeface="Arial MT"/>
                <a:cs typeface="Arial MT"/>
              </a:rPr>
              <a:t>pressure, </a:t>
            </a:r>
            <a:r>
              <a:rPr sz="1800" dirty="0">
                <a:latin typeface="Arial MT"/>
                <a:cs typeface="Arial MT"/>
              </a:rPr>
              <a:t>or </a:t>
            </a:r>
            <a:r>
              <a:rPr sz="1800" spc="-5" dirty="0">
                <a:latin typeface="Arial MT"/>
                <a:cs typeface="Arial MT"/>
              </a:rPr>
              <a:t>additional trauma </a:t>
            </a:r>
            <a:r>
              <a:rPr sz="1800" spc="-490" dirty="0">
                <a:latin typeface="Arial MT"/>
                <a:cs typeface="Arial MT"/>
              </a:rPr>
              <a:t> </a:t>
            </a:r>
            <a:r>
              <a:rPr sz="1800" spc="-5" dirty="0">
                <a:latin typeface="Arial MT"/>
                <a:cs typeface="Arial MT"/>
              </a:rPr>
              <a:t>to the eye that </a:t>
            </a:r>
            <a:r>
              <a:rPr sz="1800" dirty="0">
                <a:latin typeface="Arial MT"/>
                <a:cs typeface="Arial MT"/>
              </a:rPr>
              <a:t>might </a:t>
            </a:r>
            <a:r>
              <a:rPr sz="1800" spc="-5" dirty="0">
                <a:latin typeface="Arial MT"/>
                <a:cs typeface="Arial MT"/>
              </a:rPr>
              <a:t>cause </a:t>
            </a:r>
            <a:r>
              <a:rPr sz="1800" dirty="0">
                <a:latin typeface="Arial MT"/>
                <a:cs typeface="Arial MT"/>
              </a:rPr>
              <a:t> </a:t>
            </a:r>
            <a:r>
              <a:rPr sz="1800" spc="-5" dirty="0">
                <a:latin typeface="Arial MT"/>
                <a:cs typeface="Arial MT"/>
              </a:rPr>
              <a:t>further</a:t>
            </a:r>
            <a:r>
              <a:rPr sz="1800" spc="-10" dirty="0">
                <a:latin typeface="Arial MT"/>
                <a:cs typeface="Arial MT"/>
              </a:rPr>
              <a:t> </a:t>
            </a:r>
            <a:r>
              <a:rPr sz="1800" dirty="0">
                <a:latin typeface="Arial MT"/>
                <a:cs typeface="Arial MT"/>
              </a:rPr>
              <a:t>damage</a:t>
            </a:r>
            <a:endParaRPr sz="1800">
              <a:latin typeface="Arial MT"/>
              <a:cs typeface="Arial MT"/>
            </a:endParaRPr>
          </a:p>
          <a:p>
            <a:pPr marL="12700" marR="207645">
              <a:lnSpc>
                <a:spcPct val="100000"/>
              </a:lnSpc>
              <a:spcBef>
                <a:spcPts val="1200"/>
              </a:spcBef>
            </a:pPr>
            <a:r>
              <a:rPr sz="1800" spc="-5" dirty="0">
                <a:latin typeface="Arial MT"/>
                <a:cs typeface="Arial MT"/>
              </a:rPr>
              <a:t>Pressure </a:t>
            </a:r>
            <a:r>
              <a:rPr sz="1800" dirty="0">
                <a:latin typeface="Arial MT"/>
                <a:cs typeface="Arial MT"/>
              </a:rPr>
              <a:t>on </a:t>
            </a:r>
            <a:r>
              <a:rPr sz="1800" spc="-5" dirty="0">
                <a:latin typeface="Arial MT"/>
                <a:cs typeface="Arial MT"/>
              </a:rPr>
              <a:t>the eye </a:t>
            </a:r>
            <a:r>
              <a:rPr sz="1800" dirty="0">
                <a:latin typeface="Arial MT"/>
                <a:cs typeface="Arial MT"/>
              </a:rPr>
              <a:t>could </a:t>
            </a:r>
            <a:r>
              <a:rPr sz="1800" spc="5" dirty="0">
                <a:latin typeface="Arial MT"/>
                <a:cs typeface="Arial MT"/>
              </a:rPr>
              <a:t> </a:t>
            </a:r>
            <a:r>
              <a:rPr sz="1800" spc="-5" dirty="0">
                <a:latin typeface="Arial MT"/>
                <a:cs typeface="Arial MT"/>
              </a:rPr>
              <a:t>force the interior contents </a:t>
            </a:r>
            <a:r>
              <a:rPr sz="1800" dirty="0">
                <a:latin typeface="Arial MT"/>
                <a:cs typeface="Arial MT"/>
              </a:rPr>
              <a:t>of </a:t>
            </a:r>
            <a:r>
              <a:rPr sz="1800" spc="-490" dirty="0">
                <a:latin typeface="Arial MT"/>
                <a:cs typeface="Arial MT"/>
              </a:rPr>
              <a:t> </a:t>
            </a:r>
            <a:r>
              <a:rPr sz="1800" spc="-5" dirty="0">
                <a:latin typeface="Arial MT"/>
                <a:cs typeface="Arial MT"/>
              </a:rPr>
              <a:t>the eye </a:t>
            </a:r>
            <a:r>
              <a:rPr sz="1800" dirty="0">
                <a:latin typeface="Arial MT"/>
                <a:cs typeface="Arial MT"/>
              </a:rPr>
              <a:t>out of </a:t>
            </a:r>
            <a:r>
              <a:rPr sz="1800" spc="-5" dirty="0">
                <a:latin typeface="Arial MT"/>
                <a:cs typeface="Arial MT"/>
              </a:rPr>
              <a:t>the eyeball </a:t>
            </a:r>
            <a:r>
              <a:rPr sz="1800" dirty="0">
                <a:latin typeface="Arial MT"/>
                <a:cs typeface="Arial MT"/>
              </a:rPr>
              <a:t> </a:t>
            </a:r>
            <a:r>
              <a:rPr sz="1800" spc="-5" dirty="0">
                <a:latin typeface="Arial MT"/>
                <a:cs typeface="Arial MT"/>
              </a:rPr>
              <a:t>through</a:t>
            </a:r>
            <a:r>
              <a:rPr sz="1800" spc="-15" dirty="0">
                <a:latin typeface="Arial MT"/>
                <a:cs typeface="Arial MT"/>
              </a:rPr>
              <a:t> </a:t>
            </a:r>
            <a:r>
              <a:rPr sz="1800" dirty="0">
                <a:latin typeface="Arial MT"/>
                <a:cs typeface="Arial MT"/>
              </a:rPr>
              <a:t>a</a:t>
            </a:r>
            <a:r>
              <a:rPr sz="1800" spc="-10" dirty="0">
                <a:latin typeface="Arial MT"/>
                <a:cs typeface="Arial MT"/>
              </a:rPr>
              <a:t> </a:t>
            </a:r>
            <a:r>
              <a:rPr sz="1800" dirty="0">
                <a:latin typeface="Arial MT"/>
                <a:cs typeface="Arial MT"/>
              </a:rPr>
              <a:t>cut</a:t>
            </a:r>
            <a:r>
              <a:rPr sz="1800" spc="-10" dirty="0">
                <a:latin typeface="Arial MT"/>
                <a:cs typeface="Arial MT"/>
              </a:rPr>
              <a:t> </a:t>
            </a:r>
            <a:r>
              <a:rPr sz="1800" dirty="0">
                <a:latin typeface="Arial MT"/>
                <a:cs typeface="Arial MT"/>
              </a:rPr>
              <a:t>or</a:t>
            </a:r>
            <a:r>
              <a:rPr sz="1800" spc="-10" dirty="0">
                <a:latin typeface="Arial MT"/>
                <a:cs typeface="Arial MT"/>
              </a:rPr>
              <a:t> </a:t>
            </a:r>
            <a:r>
              <a:rPr sz="1800" spc="-5" dirty="0">
                <a:latin typeface="Arial MT"/>
                <a:cs typeface="Arial MT"/>
              </a:rPr>
              <a:t>laceration</a:t>
            </a:r>
            <a:endParaRPr sz="1800">
              <a:latin typeface="Arial MT"/>
              <a:cs typeface="Arial MT"/>
            </a:endParaRPr>
          </a:p>
        </p:txBody>
      </p:sp>
      <p:pic>
        <p:nvPicPr>
          <p:cNvPr id="25" name="object 25"/>
          <p:cNvPicPr/>
          <p:nvPr/>
        </p:nvPicPr>
        <p:blipFill>
          <a:blip r:embed="rId9" cstate="print"/>
          <a:stretch>
            <a:fillRect/>
          </a:stretch>
        </p:blipFill>
        <p:spPr>
          <a:xfrm>
            <a:off x="8356092" y="2245614"/>
            <a:ext cx="624839" cy="525017"/>
          </a:xfrm>
          <a:prstGeom prst="rect">
            <a:avLst/>
          </a:prstGeom>
        </p:spPr>
      </p:pic>
      <p:sp>
        <p:nvSpPr>
          <p:cNvPr id="26" name="object 26"/>
          <p:cNvSpPr txBox="1"/>
          <p:nvPr/>
        </p:nvSpPr>
        <p:spPr>
          <a:xfrm>
            <a:off x="9001236" y="2173786"/>
            <a:ext cx="2698750" cy="57531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911527"/>
                </a:solidFill>
                <a:latin typeface="Arial"/>
                <a:cs typeface="Arial"/>
              </a:rPr>
              <a:t>IMPORTANT!</a:t>
            </a:r>
            <a:endParaRPr sz="2000">
              <a:latin typeface="Arial"/>
              <a:cs typeface="Arial"/>
            </a:endParaRPr>
          </a:p>
          <a:p>
            <a:pPr marL="12700">
              <a:lnSpc>
                <a:spcPct val="100000"/>
              </a:lnSpc>
              <a:spcBef>
                <a:spcPts val="10"/>
              </a:spcBef>
            </a:pPr>
            <a:r>
              <a:rPr sz="1600" dirty="0">
                <a:latin typeface="Arial MT"/>
                <a:cs typeface="Arial MT"/>
              </a:rPr>
              <a:t>DO</a:t>
            </a:r>
            <a:r>
              <a:rPr sz="1600" spc="-20" dirty="0">
                <a:latin typeface="Arial MT"/>
                <a:cs typeface="Arial MT"/>
              </a:rPr>
              <a:t> </a:t>
            </a:r>
            <a:r>
              <a:rPr sz="1600" b="1" u="heavy" dirty="0">
                <a:uFill>
                  <a:solidFill>
                    <a:srgbClr val="000000"/>
                  </a:solidFill>
                </a:uFill>
                <a:latin typeface="Arial"/>
                <a:cs typeface="Arial"/>
              </a:rPr>
              <a:t>NOT</a:t>
            </a:r>
            <a:r>
              <a:rPr sz="1600" b="1" spc="-20" dirty="0">
                <a:latin typeface="Arial"/>
                <a:cs typeface="Arial"/>
              </a:rPr>
              <a:t> </a:t>
            </a:r>
            <a:r>
              <a:rPr sz="1600" spc="-5" dirty="0">
                <a:latin typeface="Arial MT"/>
                <a:cs typeface="Arial MT"/>
              </a:rPr>
              <a:t>APPLY</a:t>
            </a:r>
            <a:r>
              <a:rPr sz="1600" spc="-25" dirty="0">
                <a:latin typeface="Arial MT"/>
                <a:cs typeface="Arial MT"/>
              </a:rPr>
              <a:t> </a:t>
            </a:r>
            <a:r>
              <a:rPr sz="1600" spc="-10" dirty="0">
                <a:latin typeface="Arial MT"/>
                <a:cs typeface="Arial MT"/>
              </a:rPr>
              <a:t>PRESSURE</a:t>
            </a:r>
            <a:endParaRPr sz="1600">
              <a:latin typeface="Arial MT"/>
              <a:cs typeface="Arial MT"/>
            </a:endParaRPr>
          </a:p>
        </p:txBody>
      </p:sp>
      <p:grpSp>
        <p:nvGrpSpPr>
          <p:cNvPr id="27" name="object 27"/>
          <p:cNvGrpSpPr/>
          <p:nvPr/>
        </p:nvGrpSpPr>
        <p:grpSpPr>
          <a:xfrm>
            <a:off x="8464931" y="3029336"/>
            <a:ext cx="101600" cy="2243455"/>
            <a:chOff x="8464931" y="3029336"/>
            <a:chExt cx="101600" cy="2243455"/>
          </a:xfrm>
        </p:grpSpPr>
        <p:sp>
          <p:nvSpPr>
            <p:cNvPr id="28" name="object 28"/>
            <p:cNvSpPr/>
            <p:nvPr/>
          </p:nvSpPr>
          <p:spPr>
            <a:xfrm>
              <a:off x="8515731" y="3029336"/>
              <a:ext cx="0" cy="1036319"/>
            </a:xfrm>
            <a:custGeom>
              <a:avLst/>
              <a:gdLst/>
              <a:ahLst/>
              <a:cxnLst/>
              <a:rect l="l" t="t" r="r" b="b"/>
              <a:pathLst>
                <a:path h="1036320">
                  <a:moveTo>
                    <a:pt x="0" y="1036218"/>
                  </a:moveTo>
                  <a:lnTo>
                    <a:pt x="0" y="0"/>
                  </a:lnTo>
                </a:path>
              </a:pathLst>
            </a:custGeom>
            <a:ln w="101600">
              <a:solidFill>
                <a:srgbClr val="CD9146"/>
              </a:solidFill>
            </a:ln>
          </p:spPr>
          <p:txBody>
            <a:bodyPr wrap="square" lIns="0" tIns="0" rIns="0" bIns="0" rtlCol="0"/>
            <a:lstStyle/>
            <a:p>
              <a:endParaRPr/>
            </a:p>
          </p:txBody>
        </p:sp>
        <p:sp>
          <p:nvSpPr>
            <p:cNvPr id="29" name="object 29"/>
            <p:cNvSpPr/>
            <p:nvPr/>
          </p:nvSpPr>
          <p:spPr>
            <a:xfrm>
              <a:off x="8515731" y="4236344"/>
              <a:ext cx="0" cy="1036319"/>
            </a:xfrm>
            <a:custGeom>
              <a:avLst/>
              <a:gdLst/>
              <a:ahLst/>
              <a:cxnLst/>
              <a:rect l="l" t="t" r="r" b="b"/>
              <a:pathLst>
                <a:path h="1036320">
                  <a:moveTo>
                    <a:pt x="0" y="1036218"/>
                  </a:moveTo>
                  <a:lnTo>
                    <a:pt x="0" y="0"/>
                  </a:lnTo>
                </a:path>
              </a:pathLst>
            </a:custGeom>
            <a:ln w="101600">
              <a:solidFill>
                <a:srgbClr val="CD9146"/>
              </a:solidFill>
            </a:ln>
          </p:spPr>
          <p:txBody>
            <a:bodyPr wrap="square" lIns="0" tIns="0" rIns="0" bIns="0" rtlCol="0"/>
            <a:lstStyle/>
            <a:p>
              <a:endParaRPr/>
            </a:p>
          </p:txBody>
        </p:sp>
      </p:grpSp>
      <p:pic>
        <p:nvPicPr>
          <p:cNvPr id="30" name="object 30"/>
          <p:cNvPicPr/>
          <p:nvPr/>
        </p:nvPicPr>
        <p:blipFill>
          <a:blip r:embed="rId10" cstate="print"/>
          <a:stretch>
            <a:fillRect/>
          </a:stretch>
        </p:blipFill>
        <p:spPr>
          <a:xfrm>
            <a:off x="4333494" y="2055876"/>
            <a:ext cx="3680459" cy="3588257"/>
          </a:xfrm>
          <a:prstGeom prst="rect">
            <a:avLst/>
          </a:prstGeom>
        </p:spPr>
      </p:pic>
      <p:sp>
        <p:nvSpPr>
          <p:cNvPr id="32" name="object 32"/>
          <p:cNvSpPr txBox="1"/>
          <p:nvPr/>
        </p:nvSpPr>
        <p:spPr>
          <a:xfrm>
            <a:off x="9445406" y="6562955"/>
            <a:ext cx="2414905" cy="196215"/>
          </a:xfrm>
          <a:prstGeom prst="rect">
            <a:avLst/>
          </a:prstGeom>
        </p:spPr>
        <p:txBody>
          <a:bodyPr vert="horz" wrap="square" lIns="0" tIns="0" rIns="0" bIns="0" rtlCol="0">
            <a:spAutoFit/>
          </a:bodyPr>
          <a:lstStyle/>
          <a:p>
            <a:pPr marL="12700">
              <a:lnSpc>
                <a:spcPts val="1440"/>
              </a:lnSpc>
              <a:tabLst>
                <a:tab pos="2206625" algn="l"/>
              </a:tabLst>
            </a:pPr>
            <a:r>
              <a:rPr sz="1050" spc="-5" dirty="0">
                <a:solidFill>
                  <a:srgbClr val="CD9146"/>
                </a:solidFill>
                <a:latin typeface="Arial MT"/>
                <a:cs typeface="Arial MT"/>
              </a:rPr>
              <a:t>#TCCC-CPP-PPT-12</a:t>
            </a:r>
            <a:r>
              <a:rPr sz="1050" spc="30" dirty="0">
                <a:solidFill>
                  <a:srgbClr val="CD9146"/>
                </a:solidFill>
                <a:latin typeface="Arial MT"/>
                <a:cs typeface="Arial MT"/>
              </a:rPr>
              <a:t> </a:t>
            </a:r>
            <a:r>
              <a:rPr sz="1050" spc="-5" dirty="0">
                <a:solidFill>
                  <a:srgbClr val="CD9146"/>
                </a:solidFill>
                <a:latin typeface="Arial MT"/>
                <a:cs typeface="Arial MT"/>
              </a:rPr>
              <a:t>08</a:t>
            </a:r>
            <a:r>
              <a:rPr sz="1050" spc="15" dirty="0">
                <a:solidFill>
                  <a:srgbClr val="CD9146"/>
                </a:solidFill>
                <a:latin typeface="Arial MT"/>
                <a:cs typeface="Arial MT"/>
              </a:rPr>
              <a:t> </a:t>
            </a:r>
            <a:r>
              <a:rPr sz="1050" spc="-5" dirty="0">
                <a:solidFill>
                  <a:srgbClr val="CD9146"/>
                </a:solidFill>
                <a:latin typeface="Arial MT"/>
                <a:cs typeface="Arial MT"/>
              </a:rPr>
              <a:t>AUG</a:t>
            </a:r>
            <a:r>
              <a:rPr sz="1050" spc="5" dirty="0">
                <a:solidFill>
                  <a:srgbClr val="CD9146"/>
                </a:solidFill>
                <a:latin typeface="Arial MT"/>
                <a:cs typeface="Arial MT"/>
              </a:rPr>
              <a:t> </a:t>
            </a:r>
            <a:r>
              <a:rPr sz="1050" spc="-5" dirty="0">
                <a:solidFill>
                  <a:srgbClr val="CD9146"/>
                </a:solidFill>
                <a:latin typeface="Arial MT"/>
                <a:cs typeface="Arial MT"/>
              </a:rPr>
              <a:t>23	</a:t>
            </a:r>
            <a:fld id="{81D60167-4931-47E6-BA6A-407CBD079E47}" type="slidenum">
              <a:rPr sz="1200" dirty="0">
                <a:latin typeface="Arial MT"/>
                <a:cs typeface="Arial MT"/>
              </a:rPr>
              <a:t>11</a:t>
            </a:fld>
            <a:endParaRPr sz="1200">
              <a:latin typeface="Arial MT"/>
              <a:cs typeface="Arial M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72712" y="289778"/>
            <a:ext cx="28467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25" dirty="0">
                <a:solidFill>
                  <a:srgbClr val="756F6F"/>
                </a:solidFill>
                <a:latin typeface="Arial"/>
                <a:cs typeface="Arial"/>
              </a:rPr>
              <a:t> </a:t>
            </a:r>
            <a:r>
              <a:rPr sz="2000" b="1" spc="-5" dirty="0">
                <a:solidFill>
                  <a:srgbClr val="756F6F"/>
                </a:solidFill>
                <a:latin typeface="Arial"/>
                <a:cs typeface="Arial"/>
              </a:rPr>
              <a:t>14:</a:t>
            </a:r>
            <a:r>
              <a:rPr sz="2000" b="1" spc="-30" dirty="0">
                <a:solidFill>
                  <a:srgbClr val="756F6F"/>
                </a:solidFill>
                <a:latin typeface="Arial"/>
                <a:cs typeface="Arial"/>
              </a:rPr>
              <a:t> </a:t>
            </a:r>
            <a:r>
              <a:rPr sz="2000" b="1" spc="-5" dirty="0">
                <a:solidFill>
                  <a:srgbClr val="756F6F"/>
                </a:solidFill>
                <a:latin typeface="Arial"/>
                <a:cs typeface="Arial"/>
              </a:rPr>
              <a:t>Eye</a:t>
            </a:r>
            <a:r>
              <a:rPr sz="2000" b="1" spc="-20" dirty="0">
                <a:solidFill>
                  <a:srgbClr val="756F6F"/>
                </a:solidFill>
                <a:latin typeface="Arial"/>
                <a:cs typeface="Arial"/>
              </a:rPr>
              <a:t> </a:t>
            </a:r>
            <a:r>
              <a:rPr sz="2000" b="1" spc="-5" dirty="0">
                <a:solidFill>
                  <a:srgbClr val="756F6F"/>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2605087" y="684798"/>
            <a:ext cx="706120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00"/>
                </a:solidFill>
              </a:rPr>
              <a:t>APPLYING</a:t>
            </a:r>
            <a:r>
              <a:rPr sz="3600" spc="-25" dirty="0">
                <a:solidFill>
                  <a:srgbClr val="000000"/>
                </a:solidFill>
              </a:rPr>
              <a:t> </a:t>
            </a:r>
            <a:r>
              <a:rPr sz="3600" dirty="0">
                <a:solidFill>
                  <a:srgbClr val="000000"/>
                </a:solidFill>
              </a:rPr>
              <a:t>A</a:t>
            </a:r>
            <a:r>
              <a:rPr sz="3600" spc="-20" dirty="0">
                <a:solidFill>
                  <a:srgbClr val="000000"/>
                </a:solidFill>
              </a:rPr>
              <a:t> </a:t>
            </a:r>
            <a:r>
              <a:rPr sz="3600" spc="-5" dirty="0">
                <a:solidFill>
                  <a:srgbClr val="BB8542"/>
                </a:solidFill>
              </a:rPr>
              <a:t>RIGID</a:t>
            </a:r>
            <a:r>
              <a:rPr sz="3600" spc="-20" dirty="0">
                <a:solidFill>
                  <a:srgbClr val="BB8542"/>
                </a:solidFill>
              </a:rPr>
              <a:t> </a:t>
            </a:r>
            <a:r>
              <a:rPr sz="3600" dirty="0">
                <a:solidFill>
                  <a:srgbClr val="BB8542"/>
                </a:solidFill>
              </a:rPr>
              <a:t>EYE</a:t>
            </a:r>
            <a:r>
              <a:rPr sz="3600" spc="-20" dirty="0">
                <a:solidFill>
                  <a:srgbClr val="BB8542"/>
                </a:solidFill>
              </a:rPr>
              <a:t> </a:t>
            </a:r>
            <a:r>
              <a:rPr sz="3600" dirty="0">
                <a:solidFill>
                  <a:srgbClr val="BB8542"/>
                </a:solidFill>
              </a:rPr>
              <a:t>SHIELD</a:t>
            </a:r>
            <a:endParaRPr sz="3600"/>
          </a:p>
        </p:txBody>
      </p:sp>
      <p:sp>
        <p:nvSpPr>
          <p:cNvPr id="5" name="object 5"/>
          <p:cNvSpPr/>
          <p:nvPr/>
        </p:nvSpPr>
        <p:spPr>
          <a:xfrm>
            <a:off x="6717030" y="5985509"/>
            <a:ext cx="720090" cy="720090"/>
          </a:xfrm>
          <a:custGeom>
            <a:avLst/>
            <a:gdLst/>
            <a:ahLst/>
            <a:cxnLst/>
            <a:rect l="l" t="t" r="r" b="b"/>
            <a:pathLst>
              <a:path w="720090" h="720090">
                <a:moveTo>
                  <a:pt x="360045" y="0"/>
                </a:move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4"/>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89"/>
                </a:lnTo>
                <a:lnTo>
                  <a:pt x="408900" y="716803"/>
                </a:lnTo>
                <a:lnTo>
                  <a:pt x="455758" y="707228"/>
                </a:lnTo>
                <a:lnTo>
                  <a:pt x="500189" y="691795"/>
                </a:lnTo>
                <a:lnTo>
                  <a:pt x="541765" y="670932"/>
                </a:lnTo>
                <a:lnTo>
                  <a:pt x="580056" y="645069"/>
                </a:lnTo>
                <a:lnTo>
                  <a:pt x="614633" y="614633"/>
                </a:lnTo>
                <a:lnTo>
                  <a:pt x="645069" y="580056"/>
                </a:lnTo>
                <a:lnTo>
                  <a:pt x="670932" y="541765"/>
                </a:lnTo>
                <a:lnTo>
                  <a:pt x="691795" y="500189"/>
                </a:lnTo>
                <a:lnTo>
                  <a:pt x="707228" y="455758"/>
                </a:lnTo>
                <a:lnTo>
                  <a:pt x="716803" y="408900"/>
                </a:lnTo>
                <a:lnTo>
                  <a:pt x="720090" y="360044"/>
                </a:lnTo>
                <a:lnTo>
                  <a:pt x="716803" y="311189"/>
                </a:lnTo>
                <a:lnTo>
                  <a:pt x="707228" y="264331"/>
                </a:lnTo>
                <a:lnTo>
                  <a:pt x="691795" y="219900"/>
                </a:lnTo>
                <a:lnTo>
                  <a:pt x="670932" y="178324"/>
                </a:lnTo>
                <a:lnTo>
                  <a:pt x="645069" y="140033"/>
                </a:lnTo>
                <a:lnTo>
                  <a:pt x="614633" y="105456"/>
                </a:lnTo>
                <a:lnTo>
                  <a:pt x="580056" y="75020"/>
                </a:lnTo>
                <a:lnTo>
                  <a:pt x="541765" y="49157"/>
                </a:lnTo>
                <a:lnTo>
                  <a:pt x="500189" y="28294"/>
                </a:lnTo>
                <a:lnTo>
                  <a:pt x="455758" y="12861"/>
                </a:lnTo>
                <a:lnTo>
                  <a:pt x="408900" y="3286"/>
                </a:lnTo>
                <a:lnTo>
                  <a:pt x="360045" y="0"/>
                </a:lnTo>
                <a:close/>
              </a:path>
            </a:pathLst>
          </a:custGeom>
          <a:solidFill>
            <a:srgbClr val="764666"/>
          </a:solidFill>
        </p:spPr>
        <p:txBody>
          <a:bodyPr wrap="square" lIns="0" tIns="0" rIns="0" bIns="0" rtlCol="0"/>
          <a:lstStyle/>
          <a:p>
            <a:endParaRPr/>
          </a:p>
        </p:txBody>
      </p:sp>
      <p:grpSp>
        <p:nvGrpSpPr>
          <p:cNvPr id="6" name="object 6"/>
          <p:cNvGrpSpPr/>
          <p:nvPr/>
        </p:nvGrpSpPr>
        <p:grpSpPr>
          <a:xfrm>
            <a:off x="7546085" y="1351025"/>
            <a:ext cx="4646295" cy="4702810"/>
            <a:chOff x="7546085" y="1351025"/>
            <a:chExt cx="4646295" cy="4702810"/>
          </a:xfrm>
        </p:grpSpPr>
        <p:pic>
          <p:nvPicPr>
            <p:cNvPr id="7" name="object 7"/>
            <p:cNvPicPr/>
            <p:nvPr/>
          </p:nvPicPr>
          <p:blipFill>
            <a:blip r:embed="rId4" cstate="print"/>
            <a:stretch>
              <a:fillRect/>
            </a:stretch>
          </p:blipFill>
          <p:spPr>
            <a:xfrm>
              <a:off x="7546085" y="1351025"/>
              <a:ext cx="4645914" cy="4702301"/>
            </a:xfrm>
            <a:prstGeom prst="rect">
              <a:avLst/>
            </a:prstGeom>
          </p:spPr>
        </p:pic>
        <p:pic>
          <p:nvPicPr>
            <p:cNvPr id="8" name="object 8"/>
            <p:cNvPicPr/>
            <p:nvPr/>
          </p:nvPicPr>
          <p:blipFill>
            <a:blip r:embed="rId5" cstate="print"/>
            <a:stretch>
              <a:fillRect/>
            </a:stretch>
          </p:blipFill>
          <p:spPr>
            <a:xfrm>
              <a:off x="7740395" y="1545336"/>
              <a:ext cx="4155946" cy="4115561"/>
            </a:xfrm>
            <a:prstGeom prst="rect">
              <a:avLst/>
            </a:prstGeom>
          </p:spPr>
        </p:pic>
      </p:grpSp>
      <p:grpSp>
        <p:nvGrpSpPr>
          <p:cNvPr id="9" name="object 9"/>
          <p:cNvGrpSpPr/>
          <p:nvPr/>
        </p:nvGrpSpPr>
        <p:grpSpPr>
          <a:xfrm>
            <a:off x="557783" y="4863085"/>
            <a:ext cx="6106160" cy="929640"/>
            <a:chOff x="557783" y="4863085"/>
            <a:chExt cx="6106160" cy="929640"/>
          </a:xfrm>
        </p:grpSpPr>
        <p:sp>
          <p:nvSpPr>
            <p:cNvPr id="10" name="object 10"/>
            <p:cNvSpPr/>
            <p:nvPr/>
          </p:nvSpPr>
          <p:spPr>
            <a:xfrm>
              <a:off x="567308" y="4872610"/>
              <a:ext cx="6087110" cy="910590"/>
            </a:xfrm>
            <a:custGeom>
              <a:avLst/>
              <a:gdLst/>
              <a:ahLst/>
              <a:cxnLst/>
              <a:rect l="l" t="t" r="r" b="b"/>
              <a:pathLst>
                <a:path w="6087109" h="910589">
                  <a:moveTo>
                    <a:pt x="6004394" y="0"/>
                  </a:moveTo>
                  <a:lnTo>
                    <a:pt x="82461" y="0"/>
                  </a:lnTo>
                  <a:lnTo>
                    <a:pt x="50363" y="6480"/>
                  </a:lnTo>
                  <a:lnTo>
                    <a:pt x="24152" y="24152"/>
                  </a:lnTo>
                  <a:lnTo>
                    <a:pt x="6480" y="50363"/>
                  </a:lnTo>
                  <a:lnTo>
                    <a:pt x="0" y="82461"/>
                  </a:lnTo>
                  <a:lnTo>
                    <a:pt x="0" y="828128"/>
                  </a:lnTo>
                  <a:lnTo>
                    <a:pt x="6480" y="860226"/>
                  </a:lnTo>
                  <a:lnTo>
                    <a:pt x="24152" y="886437"/>
                  </a:lnTo>
                  <a:lnTo>
                    <a:pt x="50363" y="904109"/>
                  </a:lnTo>
                  <a:lnTo>
                    <a:pt x="82461" y="910589"/>
                  </a:lnTo>
                  <a:lnTo>
                    <a:pt x="6004394" y="910589"/>
                  </a:lnTo>
                  <a:lnTo>
                    <a:pt x="6036492" y="904109"/>
                  </a:lnTo>
                  <a:lnTo>
                    <a:pt x="6062703" y="886437"/>
                  </a:lnTo>
                  <a:lnTo>
                    <a:pt x="6080375" y="860226"/>
                  </a:lnTo>
                  <a:lnTo>
                    <a:pt x="6086856" y="828128"/>
                  </a:lnTo>
                  <a:lnTo>
                    <a:pt x="6086856" y="82461"/>
                  </a:lnTo>
                  <a:lnTo>
                    <a:pt x="6080375" y="50363"/>
                  </a:lnTo>
                  <a:lnTo>
                    <a:pt x="6062703" y="24152"/>
                  </a:lnTo>
                  <a:lnTo>
                    <a:pt x="6036492" y="6480"/>
                  </a:lnTo>
                  <a:lnTo>
                    <a:pt x="6004394" y="0"/>
                  </a:lnTo>
                  <a:close/>
                </a:path>
              </a:pathLst>
            </a:custGeom>
            <a:solidFill>
              <a:srgbClr val="FFF4D2"/>
            </a:solidFill>
          </p:spPr>
          <p:txBody>
            <a:bodyPr wrap="square" lIns="0" tIns="0" rIns="0" bIns="0" rtlCol="0"/>
            <a:lstStyle/>
            <a:p>
              <a:endParaRPr/>
            </a:p>
          </p:txBody>
        </p:sp>
        <p:sp>
          <p:nvSpPr>
            <p:cNvPr id="11" name="object 11"/>
            <p:cNvSpPr/>
            <p:nvPr/>
          </p:nvSpPr>
          <p:spPr>
            <a:xfrm>
              <a:off x="567308" y="4872610"/>
              <a:ext cx="6087110" cy="910590"/>
            </a:xfrm>
            <a:custGeom>
              <a:avLst/>
              <a:gdLst/>
              <a:ahLst/>
              <a:cxnLst/>
              <a:rect l="l" t="t" r="r" b="b"/>
              <a:pathLst>
                <a:path w="6087109" h="910589">
                  <a:moveTo>
                    <a:pt x="0" y="82461"/>
                  </a:moveTo>
                  <a:lnTo>
                    <a:pt x="6480" y="50363"/>
                  </a:lnTo>
                  <a:lnTo>
                    <a:pt x="24152" y="24152"/>
                  </a:lnTo>
                  <a:lnTo>
                    <a:pt x="50363" y="6480"/>
                  </a:lnTo>
                  <a:lnTo>
                    <a:pt x="82461" y="0"/>
                  </a:lnTo>
                  <a:lnTo>
                    <a:pt x="6004394" y="0"/>
                  </a:lnTo>
                  <a:lnTo>
                    <a:pt x="6036492" y="6480"/>
                  </a:lnTo>
                  <a:lnTo>
                    <a:pt x="6062703" y="24152"/>
                  </a:lnTo>
                  <a:lnTo>
                    <a:pt x="6080375" y="50363"/>
                  </a:lnTo>
                  <a:lnTo>
                    <a:pt x="6086856" y="82461"/>
                  </a:lnTo>
                  <a:lnTo>
                    <a:pt x="6086856" y="828128"/>
                  </a:lnTo>
                  <a:lnTo>
                    <a:pt x="6080375" y="860226"/>
                  </a:lnTo>
                  <a:lnTo>
                    <a:pt x="6062703" y="886437"/>
                  </a:lnTo>
                  <a:lnTo>
                    <a:pt x="6036492" y="904109"/>
                  </a:lnTo>
                  <a:lnTo>
                    <a:pt x="6004394" y="910589"/>
                  </a:lnTo>
                  <a:lnTo>
                    <a:pt x="82461" y="910589"/>
                  </a:lnTo>
                  <a:lnTo>
                    <a:pt x="50363" y="904109"/>
                  </a:lnTo>
                  <a:lnTo>
                    <a:pt x="24152" y="886437"/>
                  </a:lnTo>
                  <a:lnTo>
                    <a:pt x="6480" y="860226"/>
                  </a:lnTo>
                  <a:lnTo>
                    <a:pt x="0" y="828128"/>
                  </a:lnTo>
                  <a:lnTo>
                    <a:pt x="0" y="82461"/>
                  </a:lnTo>
                  <a:close/>
                </a:path>
              </a:pathLst>
            </a:custGeom>
            <a:ln w="19050">
              <a:solidFill>
                <a:srgbClr val="CD9146"/>
              </a:solidFill>
            </a:ln>
          </p:spPr>
          <p:txBody>
            <a:bodyPr wrap="square" lIns="0" tIns="0" rIns="0" bIns="0" rtlCol="0"/>
            <a:lstStyle/>
            <a:p>
              <a:endParaRPr/>
            </a:p>
          </p:txBody>
        </p:sp>
      </p:grpSp>
      <p:sp>
        <p:nvSpPr>
          <p:cNvPr id="12" name="object 12"/>
          <p:cNvSpPr txBox="1"/>
          <p:nvPr/>
        </p:nvSpPr>
        <p:spPr>
          <a:xfrm>
            <a:off x="566503" y="1736459"/>
            <a:ext cx="7002780" cy="3898265"/>
          </a:xfrm>
          <a:prstGeom prst="rect">
            <a:avLst/>
          </a:prstGeom>
        </p:spPr>
        <p:txBody>
          <a:bodyPr vert="horz" wrap="square" lIns="0" tIns="12700" rIns="0" bIns="0" rtlCol="0">
            <a:spAutoFit/>
          </a:bodyPr>
          <a:lstStyle/>
          <a:p>
            <a:pPr marL="12700" marR="5080">
              <a:lnSpc>
                <a:spcPct val="100000"/>
              </a:lnSpc>
              <a:spcBef>
                <a:spcPts val="100"/>
              </a:spcBef>
            </a:pPr>
            <a:r>
              <a:rPr sz="2400" b="1" spc="-5" dirty="0">
                <a:latin typeface="Arial"/>
                <a:cs typeface="Arial"/>
              </a:rPr>
              <a:t>RIGID</a:t>
            </a:r>
            <a:r>
              <a:rPr sz="2400" b="1" spc="-15" dirty="0">
                <a:latin typeface="Arial"/>
                <a:cs typeface="Arial"/>
              </a:rPr>
              <a:t> </a:t>
            </a:r>
            <a:r>
              <a:rPr sz="2400" b="1" dirty="0">
                <a:latin typeface="Arial"/>
                <a:cs typeface="Arial"/>
              </a:rPr>
              <a:t>EYE</a:t>
            </a:r>
            <a:r>
              <a:rPr sz="2400" b="1" spc="-15" dirty="0">
                <a:latin typeface="Arial"/>
                <a:cs typeface="Arial"/>
              </a:rPr>
              <a:t> </a:t>
            </a:r>
            <a:r>
              <a:rPr sz="2400" b="1" spc="-5" dirty="0">
                <a:latin typeface="Arial"/>
                <a:cs typeface="Arial"/>
              </a:rPr>
              <a:t>SHIELD</a:t>
            </a:r>
            <a:r>
              <a:rPr sz="2400" b="1" dirty="0">
                <a:latin typeface="Arial"/>
                <a:cs typeface="Arial"/>
              </a:rPr>
              <a:t> </a:t>
            </a:r>
            <a:r>
              <a:rPr sz="2400" spc="-5" dirty="0">
                <a:latin typeface="Arial MT"/>
                <a:cs typeface="Arial MT"/>
              </a:rPr>
              <a:t>is found</a:t>
            </a:r>
            <a:r>
              <a:rPr sz="2400" spc="10" dirty="0">
                <a:latin typeface="Arial MT"/>
                <a:cs typeface="Arial MT"/>
              </a:rPr>
              <a:t> </a:t>
            </a:r>
            <a:r>
              <a:rPr sz="2400" spc="-5" dirty="0">
                <a:latin typeface="Arial MT"/>
                <a:cs typeface="Arial MT"/>
              </a:rPr>
              <a:t>in the casualty’s</a:t>
            </a:r>
            <a:r>
              <a:rPr sz="2400" spc="15" dirty="0">
                <a:latin typeface="Arial MT"/>
                <a:cs typeface="Arial MT"/>
              </a:rPr>
              <a:t> </a:t>
            </a:r>
            <a:r>
              <a:rPr sz="2400" spc="-5" dirty="0">
                <a:latin typeface="Arial MT"/>
                <a:cs typeface="Arial MT"/>
              </a:rPr>
              <a:t>JFAK </a:t>
            </a:r>
            <a:r>
              <a:rPr sz="2400" spc="-655" dirty="0">
                <a:latin typeface="Arial MT"/>
                <a:cs typeface="Arial MT"/>
              </a:rPr>
              <a:t> </a:t>
            </a:r>
            <a:r>
              <a:rPr sz="2400" spc="-5" dirty="0">
                <a:latin typeface="Arial MT"/>
                <a:cs typeface="Arial MT"/>
              </a:rPr>
              <a:t>and</a:t>
            </a:r>
            <a:r>
              <a:rPr sz="2400" dirty="0">
                <a:latin typeface="Arial MT"/>
                <a:cs typeface="Arial MT"/>
              </a:rPr>
              <a:t> </a:t>
            </a:r>
            <a:r>
              <a:rPr sz="2400" spc="-5" dirty="0">
                <a:latin typeface="Arial MT"/>
                <a:cs typeface="Arial MT"/>
              </a:rPr>
              <a:t>most medical</a:t>
            </a:r>
            <a:r>
              <a:rPr sz="2400" spc="20" dirty="0">
                <a:latin typeface="Arial MT"/>
                <a:cs typeface="Arial MT"/>
              </a:rPr>
              <a:t> </a:t>
            </a:r>
            <a:r>
              <a:rPr sz="2400" spc="-5" dirty="0">
                <a:latin typeface="Arial MT"/>
                <a:cs typeface="Arial MT"/>
              </a:rPr>
              <a:t>kits</a:t>
            </a:r>
            <a:endParaRPr sz="2400">
              <a:latin typeface="Arial MT"/>
              <a:cs typeface="Arial MT"/>
            </a:endParaRPr>
          </a:p>
          <a:p>
            <a:pPr marL="12700">
              <a:lnSpc>
                <a:spcPct val="100000"/>
              </a:lnSpc>
              <a:spcBef>
                <a:spcPts val="1200"/>
              </a:spcBef>
            </a:pPr>
            <a:r>
              <a:rPr sz="2400" spc="-5" dirty="0">
                <a:latin typeface="Arial MT"/>
                <a:cs typeface="Arial MT"/>
              </a:rPr>
              <a:t>Secure</a:t>
            </a:r>
            <a:r>
              <a:rPr sz="2400" dirty="0">
                <a:latin typeface="Arial MT"/>
                <a:cs typeface="Arial MT"/>
              </a:rPr>
              <a:t> </a:t>
            </a:r>
            <a:r>
              <a:rPr sz="2400" spc="-5" dirty="0">
                <a:latin typeface="Arial MT"/>
                <a:cs typeface="Arial MT"/>
              </a:rPr>
              <a:t>the rigid</a:t>
            </a:r>
            <a:r>
              <a:rPr sz="2400" spc="10" dirty="0">
                <a:latin typeface="Arial MT"/>
                <a:cs typeface="Arial MT"/>
              </a:rPr>
              <a:t> </a:t>
            </a:r>
            <a:r>
              <a:rPr sz="2400" spc="-5" dirty="0">
                <a:latin typeface="Arial MT"/>
                <a:cs typeface="Arial MT"/>
              </a:rPr>
              <a:t>eye shield</a:t>
            </a:r>
            <a:r>
              <a:rPr sz="2400" spc="5" dirty="0">
                <a:latin typeface="Arial MT"/>
                <a:cs typeface="Arial MT"/>
              </a:rPr>
              <a:t> </a:t>
            </a:r>
            <a:r>
              <a:rPr sz="2400" spc="-5" dirty="0">
                <a:latin typeface="Arial MT"/>
                <a:cs typeface="Arial MT"/>
              </a:rPr>
              <a:t>with</a:t>
            </a:r>
            <a:r>
              <a:rPr sz="2400" dirty="0">
                <a:latin typeface="Arial MT"/>
                <a:cs typeface="Arial MT"/>
              </a:rPr>
              <a:t> </a:t>
            </a:r>
            <a:r>
              <a:rPr sz="2400" spc="-5" dirty="0">
                <a:latin typeface="Arial MT"/>
                <a:cs typeface="Arial MT"/>
              </a:rPr>
              <a:t>tape</a:t>
            </a:r>
            <a:r>
              <a:rPr sz="2400" dirty="0">
                <a:latin typeface="Arial MT"/>
                <a:cs typeface="Arial MT"/>
              </a:rPr>
              <a:t> </a:t>
            </a:r>
            <a:r>
              <a:rPr sz="2400" spc="-5" dirty="0">
                <a:latin typeface="Arial MT"/>
                <a:cs typeface="Arial MT"/>
              </a:rPr>
              <a:t>at</a:t>
            </a:r>
            <a:endParaRPr sz="2400">
              <a:latin typeface="Arial MT"/>
              <a:cs typeface="Arial MT"/>
            </a:endParaRPr>
          </a:p>
          <a:p>
            <a:pPr marL="12700">
              <a:lnSpc>
                <a:spcPct val="100000"/>
              </a:lnSpc>
            </a:pPr>
            <a:r>
              <a:rPr sz="2400" b="1" spc="-5" dirty="0">
                <a:latin typeface="Arial"/>
                <a:cs typeface="Arial"/>
              </a:rPr>
              <a:t>45-degree</a:t>
            </a:r>
            <a:r>
              <a:rPr sz="2400" b="1" spc="10" dirty="0">
                <a:latin typeface="Arial"/>
                <a:cs typeface="Arial"/>
              </a:rPr>
              <a:t> </a:t>
            </a:r>
            <a:r>
              <a:rPr sz="2400" b="1" spc="-5" dirty="0">
                <a:latin typeface="Arial"/>
                <a:cs typeface="Arial"/>
              </a:rPr>
              <a:t>angles</a:t>
            </a:r>
            <a:r>
              <a:rPr sz="2400" b="1" dirty="0">
                <a:latin typeface="Arial"/>
                <a:cs typeface="Arial"/>
              </a:rPr>
              <a:t> </a:t>
            </a:r>
            <a:r>
              <a:rPr sz="2400" spc="-5" dirty="0">
                <a:latin typeface="Arial MT"/>
                <a:cs typeface="Arial MT"/>
              </a:rPr>
              <a:t>across</a:t>
            </a:r>
            <a:r>
              <a:rPr sz="2400" dirty="0">
                <a:latin typeface="Arial MT"/>
                <a:cs typeface="Arial MT"/>
              </a:rPr>
              <a:t> </a:t>
            </a:r>
            <a:r>
              <a:rPr sz="2400" spc="-5" dirty="0">
                <a:latin typeface="Arial MT"/>
                <a:cs typeface="Arial MT"/>
              </a:rPr>
              <a:t>the</a:t>
            </a:r>
            <a:r>
              <a:rPr sz="2400" spc="-10" dirty="0">
                <a:latin typeface="Arial MT"/>
                <a:cs typeface="Arial MT"/>
              </a:rPr>
              <a:t> </a:t>
            </a:r>
            <a:r>
              <a:rPr sz="2400" spc="-5" dirty="0">
                <a:latin typeface="Arial MT"/>
                <a:cs typeface="Arial MT"/>
              </a:rPr>
              <a:t>forehead</a:t>
            </a:r>
            <a:r>
              <a:rPr sz="2400" spc="15" dirty="0">
                <a:latin typeface="Arial MT"/>
                <a:cs typeface="Arial MT"/>
              </a:rPr>
              <a:t> </a:t>
            </a:r>
            <a:r>
              <a:rPr sz="2400" spc="-5" dirty="0">
                <a:latin typeface="Arial MT"/>
                <a:cs typeface="Arial MT"/>
              </a:rPr>
              <a:t>and cheek</a:t>
            </a:r>
            <a:endParaRPr sz="2400">
              <a:latin typeface="Arial MT"/>
              <a:cs typeface="Arial MT"/>
            </a:endParaRPr>
          </a:p>
          <a:p>
            <a:pPr marL="12700" marR="787400">
              <a:lnSpc>
                <a:spcPct val="100000"/>
              </a:lnSpc>
              <a:spcBef>
                <a:spcPts val="1200"/>
              </a:spcBef>
            </a:pPr>
            <a:r>
              <a:rPr sz="2400" spc="-5" dirty="0">
                <a:latin typeface="Arial MT"/>
                <a:cs typeface="Arial MT"/>
              </a:rPr>
              <a:t>If</a:t>
            </a:r>
            <a:r>
              <a:rPr sz="2400" spc="-20" dirty="0">
                <a:latin typeface="Arial MT"/>
                <a:cs typeface="Arial MT"/>
              </a:rPr>
              <a:t> </a:t>
            </a:r>
            <a:r>
              <a:rPr sz="2400" spc="-5" dirty="0">
                <a:latin typeface="Arial MT"/>
                <a:cs typeface="Arial MT"/>
              </a:rPr>
              <a:t>rigid</a:t>
            </a:r>
            <a:r>
              <a:rPr sz="2400" spc="10" dirty="0">
                <a:latin typeface="Arial MT"/>
                <a:cs typeface="Arial MT"/>
              </a:rPr>
              <a:t> </a:t>
            </a:r>
            <a:r>
              <a:rPr sz="2400" spc="-5" dirty="0">
                <a:latin typeface="Arial MT"/>
                <a:cs typeface="Arial MT"/>
              </a:rPr>
              <a:t>eye</a:t>
            </a:r>
            <a:r>
              <a:rPr sz="2400" dirty="0">
                <a:latin typeface="Arial MT"/>
                <a:cs typeface="Arial MT"/>
              </a:rPr>
              <a:t> </a:t>
            </a:r>
            <a:r>
              <a:rPr sz="2400" spc="-5" dirty="0">
                <a:latin typeface="Arial MT"/>
                <a:cs typeface="Arial MT"/>
              </a:rPr>
              <a:t>shield</a:t>
            </a:r>
            <a:r>
              <a:rPr sz="2400" spc="20" dirty="0">
                <a:latin typeface="Arial MT"/>
                <a:cs typeface="Arial MT"/>
              </a:rPr>
              <a:t> </a:t>
            </a:r>
            <a:r>
              <a:rPr sz="2400" dirty="0">
                <a:latin typeface="Arial MT"/>
                <a:cs typeface="Arial MT"/>
              </a:rPr>
              <a:t>is</a:t>
            </a:r>
            <a:r>
              <a:rPr sz="2400" spc="-5" dirty="0">
                <a:latin typeface="Arial MT"/>
                <a:cs typeface="Arial MT"/>
              </a:rPr>
              <a:t> not</a:t>
            </a:r>
            <a:r>
              <a:rPr sz="2400" spc="-10" dirty="0">
                <a:latin typeface="Arial MT"/>
                <a:cs typeface="Arial MT"/>
              </a:rPr>
              <a:t> </a:t>
            </a:r>
            <a:r>
              <a:rPr sz="2400" spc="-5" dirty="0">
                <a:latin typeface="Arial MT"/>
                <a:cs typeface="Arial MT"/>
              </a:rPr>
              <a:t>available,</a:t>
            </a:r>
            <a:r>
              <a:rPr sz="2400" spc="10" dirty="0">
                <a:latin typeface="Arial MT"/>
                <a:cs typeface="Arial MT"/>
              </a:rPr>
              <a:t> </a:t>
            </a:r>
            <a:r>
              <a:rPr sz="2400" spc="-5" dirty="0">
                <a:latin typeface="Arial MT"/>
                <a:cs typeface="Arial MT"/>
              </a:rPr>
              <a:t>use</a:t>
            </a:r>
            <a:r>
              <a:rPr sz="2400" spc="5" dirty="0">
                <a:latin typeface="Arial MT"/>
                <a:cs typeface="Arial MT"/>
              </a:rPr>
              <a:t> </a:t>
            </a:r>
            <a:r>
              <a:rPr sz="2400" spc="-5" dirty="0">
                <a:latin typeface="Arial MT"/>
                <a:cs typeface="Arial MT"/>
              </a:rPr>
              <a:t>an </a:t>
            </a:r>
            <a:r>
              <a:rPr sz="2400" dirty="0">
                <a:latin typeface="Arial MT"/>
                <a:cs typeface="Arial MT"/>
              </a:rPr>
              <a:t> </a:t>
            </a:r>
            <a:r>
              <a:rPr sz="2400" b="1" spc="-5" dirty="0">
                <a:latin typeface="Arial"/>
                <a:cs typeface="Arial"/>
              </a:rPr>
              <a:t>improvised eye shield </a:t>
            </a:r>
            <a:r>
              <a:rPr sz="2400" spc="-5" dirty="0">
                <a:latin typeface="Arial MT"/>
                <a:cs typeface="Arial MT"/>
              </a:rPr>
              <a:t>or t</a:t>
            </a:r>
            <a:r>
              <a:rPr sz="2400" b="1" spc="-5" dirty="0">
                <a:latin typeface="Arial"/>
                <a:cs typeface="Arial"/>
              </a:rPr>
              <a:t>actical protective </a:t>
            </a:r>
            <a:r>
              <a:rPr sz="2400" b="1" spc="-655" dirty="0">
                <a:latin typeface="Arial"/>
                <a:cs typeface="Arial"/>
              </a:rPr>
              <a:t> </a:t>
            </a:r>
            <a:r>
              <a:rPr sz="2400" b="1" spc="-5" dirty="0">
                <a:latin typeface="Arial"/>
                <a:cs typeface="Arial"/>
              </a:rPr>
              <a:t>eyewear</a:t>
            </a:r>
            <a:r>
              <a:rPr sz="2400" b="1" spc="15" dirty="0">
                <a:latin typeface="Arial"/>
                <a:cs typeface="Arial"/>
              </a:rPr>
              <a:t> </a:t>
            </a:r>
            <a:r>
              <a:rPr sz="2400" spc="-5" dirty="0">
                <a:latin typeface="Arial MT"/>
                <a:cs typeface="Arial MT"/>
              </a:rPr>
              <a:t>to</a:t>
            </a:r>
            <a:r>
              <a:rPr sz="2400" spc="-15" dirty="0">
                <a:latin typeface="Arial MT"/>
                <a:cs typeface="Arial MT"/>
              </a:rPr>
              <a:t> </a:t>
            </a:r>
            <a:r>
              <a:rPr sz="2400" spc="-5" dirty="0">
                <a:latin typeface="Arial MT"/>
                <a:cs typeface="Arial MT"/>
              </a:rPr>
              <a:t>cover</a:t>
            </a:r>
            <a:r>
              <a:rPr sz="2400" dirty="0">
                <a:latin typeface="Arial MT"/>
                <a:cs typeface="Arial MT"/>
              </a:rPr>
              <a:t> </a:t>
            </a:r>
            <a:r>
              <a:rPr sz="2400" spc="-5" dirty="0">
                <a:latin typeface="Arial MT"/>
                <a:cs typeface="Arial MT"/>
              </a:rPr>
              <a:t>and</a:t>
            </a:r>
            <a:r>
              <a:rPr sz="2400" dirty="0">
                <a:latin typeface="Arial MT"/>
                <a:cs typeface="Arial MT"/>
              </a:rPr>
              <a:t> </a:t>
            </a:r>
            <a:r>
              <a:rPr sz="2400" spc="-5" dirty="0">
                <a:latin typeface="Arial MT"/>
                <a:cs typeface="Arial MT"/>
              </a:rPr>
              <a:t>protect</a:t>
            </a:r>
            <a:r>
              <a:rPr sz="2400" spc="5" dirty="0">
                <a:latin typeface="Arial MT"/>
                <a:cs typeface="Arial MT"/>
              </a:rPr>
              <a:t> </a:t>
            </a:r>
            <a:r>
              <a:rPr sz="2400" spc="-5" dirty="0">
                <a:latin typeface="Arial MT"/>
                <a:cs typeface="Arial MT"/>
              </a:rPr>
              <a:t>the</a:t>
            </a:r>
            <a:r>
              <a:rPr sz="2400" spc="-10" dirty="0">
                <a:latin typeface="Arial MT"/>
                <a:cs typeface="Arial MT"/>
              </a:rPr>
              <a:t> </a:t>
            </a:r>
            <a:r>
              <a:rPr sz="2400" spc="-5" dirty="0">
                <a:latin typeface="Arial MT"/>
                <a:cs typeface="Arial MT"/>
              </a:rPr>
              <a:t>injured</a:t>
            </a:r>
            <a:r>
              <a:rPr sz="2400" spc="20" dirty="0">
                <a:latin typeface="Arial MT"/>
                <a:cs typeface="Arial MT"/>
              </a:rPr>
              <a:t> </a:t>
            </a:r>
            <a:r>
              <a:rPr sz="2400" spc="-5" dirty="0">
                <a:latin typeface="Arial MT"/>
                <a:cs typeface="Arial MT"/>
              </a:rPr>
              <a:t>eye</a:t>
            </a:r>
            <a:endParaRPr sz="2400">
              <a:latin typeface="Arial MT"/>
              <a:cs typeface="Arial MT"/>
            </a:endParaRPr>
          </a:p>
          <a:p>
            <a:pPr>
              <a:lnSpc>
                <a:spcPct val="100000"/>
              </a:lnSpc>
              <a:spcBef>
                <a:spcPts val="25"/>
              </a:spcBef>
            </a:pPr>
            <a:endParaRPr sz="2700">
              <a:latin typeface="Arial MT"/>
              <a:cs typeface="Arial MT"/>
            </a:endParaRPr>
          </a:p>
          <a:p>
            <a:pPr marL="1127760" marR="1170305">
              <a:lnSpc>
                <a:spcPct val="100000"/>
              </a:lnSpc>
            </a:pPr>
            <a:r>
              <a:rPr sz="2000" spc="-5" dirty="0">
                <a:latin typeface="Arial MT"/>
                <a:cs typeface="Arial MT"/>
              </a:rPr>
              <a:t>Do </a:t>
            </a:r>
            <a:r>
              <a:rPr sz="2000" b="1" u="heavy" spc="-5" dirty="0">
                <a:uFill>
                  <a:solidFill>
                    <a:srgbClr val="000000"/>
                  </a:solidFill>
                </a:uFill>
                <a:latin typeface="Arial"/>
                <a:cs typeface="Arial"/>
              </a:rPr>
              <a:t>NOT</a:t>
            </a:r>
            <a:r>
              <a:rPr sz="2000" b="1" spc="-5" dirty="0">
                <a:latin typeface="Arial"/>
                <a:cs typeface="Arial"/>
              </a:rPr>
              <a:t> </a:t>
            </a:r>
            <a:r>
              <a:rPr sz="2000" spc="-5" dirty="0">
                <a:latin typeface="Arial MT"/>
                <a:cs typeface="Arial MT"/>
              </a:rPr>
              <a:t>apply any pressure or cover both </a:t>
            </a:r>
            <a:r>
              <a:rPr sz="2000" spc="-545" dirty="0">
                <a:latin typeface="Arial MT"/>
                <a:cs typeface="Arial MT"/>
              </a:rPr>
              <a:t> </a:t>
            </a:r>
            <a:r>
              <a:rPr sz="2000" spc="-5" dirty="0">
                <a:latin typeface="Arial MT"/>
                <a:cs typeface="Arial MT"/>
              </a:rPr>
              <a:t>eyes</a:t>
            </a:r>
            <a:r>
              <a:rPr sz="2000" spc="-10" dirty="0">
                <a:latin typeface="Arial MT"/>
                <a:cs typeface="Arial MT"/>
              </a:rPr>
              <a:t> </a:t>
            </a:r>
            <a:r>
              <a:rPr sz="2000" spc="-5" dirty="0">
                <a:latin typeface="Arial MT"/>
                <a:cs typeface="Arial MT"/>
              </a:rPr>
              <a:t>unless</a:t>
            </a:r>
            <a:r>
              <a:rPr sz="2000" dirty="0">
                <a:latin typeface="Arial MT"/>
                <a:cs typeface="Arial MT"/>
              </a:rPr>
              <a:t> </a:t>
            </a:r>
            <a:r>
              <a:rPr sz="2000" spc="-5" dirty="0">
                <a:latin typeface="Arial MT"/>
                <a:cs typeface="Arial MT"/>
              </a:rPr>
              <a:t>both</a:t>
            </a:r>
            <a:r>
              <a:rPr sz="2000" spc="-10" dirty="0">
                <a:latin typeface="Arial MT"/>
                <a:cs typeface="Arial MT"/>
              </a:rPr>
              <a:t> </a:t>
            </a:r>
            <a:r>
              <a:rPr sz="2000" spc="-5" dirty="0">
                <a:latin typeface="Arial MT"/>
                <a:cs typeface="Arial MT"/>
              </a:rPr>
              <a:t>eyes</a:t>
            </a:r>
            <a:r>
              <a:rPr sz="2000" spc="-10" dirty="0">
                <a:latin typeface="Arial MT"/>
                <a:cs typeface="Arial MT"/>
              </a:rPr>
              <a:t> </a:t>
            </a:r>
            <a:r>
              <a:rPr sz="2000" spc="-5" dirty="0">
                <a:latin typeface="Arial MT"/>
                <a:cs typeface="Arial MT"/>
              </a:rPr>
              <a:t>are</a:t>
            </a:r>
            <a:r>
              <a:rPr sz="2000" spc="-15" dirty="0">
                <a:latin typeface="Arial MT"/>
                <a:cs typeface="Arial MT"/>
              </a:rPr>
              <a:t> </a:t>
            </a:r>
            <a:r>
              <a:rPr sz="2000" spc="-5" dirty="0">
                <a:latin typeface="Arial MT"/>
                <a:cs typeface="Arial MT"/>
              </a:rPr>
              <a:t>injured</a:t>
            </a:r>
            <a:endParaRPr sz="2000">
              <a:latin typeface="Arial MT"/>
              <a:cs typeface="Arial MT"/>
            </a:endParaRPr>
          </a:p>
        </p:txBody>
      </p:sp>
      <p:pic>
        <p:nvPicPr>
          <p:cNvPr id="13" name="object 13"/>
          <p:cNvPicPr/>
          <p:nvPr/>
        </p:nvPicPr>
        <p:blipFill>
          <a:blip r:embed="rId6" cstate="print"/>
          <a:stretch>
            <a:fillRect/>
          </a:stretch>
        </p:blipFill>
        <p:spPr>
          <a:xfrm>
            <a:off x="793242" y="5039105"/>
            <a:ext cx="667511" cy="538733"/>
          </a:xfrm>
          <a:prstGeom prst="rect">
            <a:avLst/>
          </a:prstGeom>
        </p:spPr>
      </p:pic>
      <p:sp>
        <p:nvSpPr>
          <p:cNvPr id="15" name="object 15"/>
          <p:cNvSpPr txBox="1"/>
          <p:nvPr/>
        </p:nvSpPr>
        <p:spPr>
          <a:xfrm>
            <a:off x="6894657" y="6025762"/>
            <a:ext cx="363855"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FFFFFF"/>
                </a:solidFill>
                <a:latin typeface="Arial Black"/>
                <a:cs typeface="Arial Black"/>
              </a:rPr>
              <a:t>H</a:t>
            </a:r>
            <a:endParaRPr sz="3200">
              <a:latin typeface="Arial Black"/>
              <a:cs typeface="Arial Black"/>
            </a:endParaRPr>
          </a:p>
        </p:txBody>
      </p:sp>
      <p:sp>
        <p:nvSpPr>
          <p:cNvPr id="16" name="object 16"/>
          <p:cNvSpPr txBox="1"/>
          <p:nvPr/>
        </p:nvSpPr>
        <p:spPr>
          <a:xfrm>
            <a:off x="4825724" y="6039530"/>
            <a:ext cx="1763395"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2D3334"/>
                </a:solidFill>
                <a:latin typeface="Arial Black"/>
                <a:cs typeface="Arial Black"/>
              </a:rPr>
              <a:t>M</a:t>
            </a:r>
            <a:r>
              <a:rPr sz="3200" spc="-30" dirty="0">
                <a:solidFill>
                  <a:srgbClr val="2D3334"/>
                </a:solidFill>
                <a:latin typeface="Arial Black"/>
                <a:cs typeface="Arial Black"/>
              </a:rPr>
              <a:t> </a:t>
            </a:r>
            <a:r>
              <a:rPr sz="3200" spc="-5" dirty="0">
                <a:solidFill>
                  <a:srgbClr val="2D3334"/>
                </a:solidFill>
                <a:latin typeface="Arial Black"/>
                <a:cs typeface="Arial Black"/>
              </a:rPr>
              <a:t>A</a:t>
            </a:r>
            <a:r>
              <a:rPr sz="3200" spc="-35" dirty="0">
                <a:solidFill>
                  <a:srgbClr val="2D3334"/>
                </a:solidFill>
                <a:latin typeface="Arial Black"/>
                <a:cs typeface="Arial Black"/>
              </a:rPr>
              <a:t> </a:t>
            </a:r>
            <a:r>
              <a:rPr sz="3200" spc="-5" dirty="0">
                <a:solidFill>
                  <a:srgbClr val="2D3334"/>
                </a:solidFill>
                <a:latin typeface="Arial Black"/>
                <a:cs typeface="Arial Black"/>
              </a:rPr>
              <a:t>R</a:t>
            </a:r>
            <a:r>
              <a:rPr sz="3200" spc="-30" dirty="0">
                <a:solidFill>
                  <a:srgbClr val="2D3334"/>
                </a:solidFill>
                <a:latin typeface="Arial Black"/>
                <a:cs typeface="Arial Black"/>
              </a:rPr>
              <a:t> </a:t>
            </a:r>
            <a:r>
              <a:rPr sz="3200" spc="-5" dirty="0">
                <a:solidFill>
                  <a:srgbClr val="2D3334"/>
                </a:solidFill>
                <a:latin typeface="Arial Black"/>
                <a:cs typeface="Arial Black"/>
              </a:rPr>
              <a:t>C</a:t>
            </a:r>
            <a:endParaRPr sz="3200">
              <a:latin typeface="Arial Black"/>
              <a:cs typeface="Arial Black"/>
            </a:endParaRPr>
          </a:p>
        </p:txBody>
      </p:sp>
      <p:sp>
        <p:nvSpPr>
          <p:cNvPr id="17" name="object 17"/>
          <p:cNvSpPr txBox="1"/>
          <p:nvPr/>
        </p:nvSpPr>
        <p:spPr>
          <a:xfrm>
            <a:off x="9445406" y="6562955"/>
            <a:ext cx="2414905" cy="196215"/>
          </a:xfrm>
          <a:prstGeom prst="rect">
            <a:avLst/>
          </a:prstGeom>
        </p:spPr>
        <p:txBody>
          <a:bodyPr vert="horz" wrap="square" lIns="0" tIns="0" rIns="0" bIns="0" rtlCol="0">
            <a:spAutoFit/>
          </a:bodyPr>
          <a:lstStyle/>
          <a:p>
            <a:pPr marL="12700">
              <a:lnSpc>
                <a:spcPts val="1440"/>
              </a:lnSpc>
              <a:tabLst>
                <a:tab pos="2206625" algn="l"/>
              </a:tabLst>
            </a:pPr>
            <a:r>
              <a:rPr sz="1050" spc="-5" dirty="0">
                <a:solidFill>
                  <a:srgbClr val="CD9146"/>
                </a:solidFill>
                <a:latin typeface="Arial MT"/>
                <a:cs typeface="Arial MT"/>
              </a:rPr>
              <a:t>#TCCC-CPP-PPT-12</a:t>
            </a:r>
            <a:r>
              <a:rPr sz="1050" spc="30" dirty="0">
                <a:solidFill>
                  <a:srgbClr val="CD9146"/>
                </a:solidFill>
                <a:latin typeface="Arial MT"/>
                <a:cs typeface="Arial MT"/>
              </a:rPr>
              <a:t> </a:t>
            </a:r>
            <a:r>
              <a:rPr sz="1050" spc="-5" dirty="0">
                <a:solidFill>
                  <a:srgbClr val="CD9146"/>
                </a:solidFill>
                <a:latin typeface="Arial MT"/>
                <a:cs typeface="Arial MT"/>
              </a:rPr>
              <a:t>08</a:t>
            </a:r>
            <a:r>
              <a:rPr sz="1050" spc="15" dirty="0">
                <a:solidFill>
                  <a:srgbClr val="CD9146"/>
                </a:solidFill>
                <a:latin typeface="Arial MT"/>
                <a:cs typeface="Arial MT"/>
              </a:rPr>
              <a:t> </a:t>
            </a:r>
            <a:r>
              <a:rPr sz="1050" spc="-5" dirty="0">
                <a:solidFill>
                  <a:srgbClr val="CD9146"/>
                </a:solidFill>
                <a:latin typeface="Arial MT"/>
                <a:cs typeface="Arial MT"/>
              </a:rPr>
              <a:t>AUG</a:t>
            </a:r>
            <a:r>
              <a:rPr sz="1050" spc="5" dirty="0">
                <a:solidFill>
                  <a:srgbClr val="CD9146"/>
                </a:solidFill>
                <a:latin typeface="Arial MT"/>
                <a:cs typeface="Arial MT"/>
              </a:rPr>
              <a:t> </a:t>
            </a:r>
            <a:r>
              <a:rPr sz="1050" spc="-5" dirty="0">
                <a:solidFill>
                  <a:srgbClr val="CD9146"/>
                </a:solidFill>
                <a:latin typeface="Arial MT"/>
                <a:cs typeface="Arial MT"/>
              </a:rPr>
              <a:t>23	</a:t>
            </a:r>
            <a:fld id="{81D60167-4931-47E6-BA6A-407CBD079E47}" type="slidenum">
              <a:rPr sz="1200" dirty="0">
                <a:latin typeface="Arial MT"/>
                <a:cs typeface="Arial MT"/>
              </a:rPr>
              <a:t>12</a:t>
            </a:fld>
            <a:endParaRPr sz="1200">
              <a:latin typeface="Arial MT"/>
              <a:cs typeface="Arial M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72712" y="289778"/>
            <a:ext cx="28467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25" dirty="0">
                <a:solidFill>
                  <a:srgbClr val="756F6F"/>
                </a:solidFill>
                <a:latin typeface="Arial"/>
                <a:cs typeface="Arial"/>
              </a:rPr>
              <a:t> </a:t>
            </a:r>
            <a:r>
              <a:rPr sz="2000" b="1" spc="-5" dirty="0">
                <a:solidFill>
                  <a:srgbClr val="756F6F"/>
                </a:solidFill>
                <a:latin typeface="Arial"/>
                <a:cs typeface="Arial"/>
              </a:rPr>
              <a:t>14:</a:t>
            </a:r>
            <a:r>
              <a:rPr sz="2000" b="1" spc="-30" dirty="0">
                <a:solidFill>
                  <a:srgbClr val="756F6F"/>
                </a:solidFill>
                <a:latin typeface="Arial"/>
                <a:cs typeface="Arial"/>
              </a:rPr>
              <a:t> </a:t>
            </a:r>
            <a:r>
              <a:rPr sz="2000" b="1" spc="-5" dirty="0">
                <a:solidFill>
                  <a:srgbClr val="756F6F"/>
                </a:solidFill>
                <a:latin typeface="Arial"/>
                <a:cs typeface="Arial"/>
              </a:rPr>
              <a:t>Eye</a:t>
            </a:r>
            <a:r>
              <a:rPr sz="2000" b="1" spc="-20" dirty="0">
                <a:solidFill>
                  <a:srgbClr val="756F6F"/>
                </a:solidFill>
                <a:latin typeface="Arial"/>
                <a:cs typeface="Arial"/>
              </a:rPr>
              <a:t> </a:t>
            </a:r>
            <a:r>
              <a:rPr sz="2000" b="1" spc="-5" dirty="0">
                <a:solidFill>
                  <a:srgbClr val="756F6F"/>
                </a:solidFill>
                <a:latin typeface="Arial"/>
                <a:cs typeface="Arial"/>
              </a:rPr>
              <a:t>Injuries</a:t>
            </a:r>
            <a:endParaRPr sz="2000">
              <a:latin typeface="Arial"/>
              <a:cs typeface="Arial"/>
            </a:endParaRPr>
          </a:p>
        </p:txBody>
      </p:sp>
      <p:pic>
        <p:nvPicPr>
          <p:cNvPr id="3" name="object 3"/>
          <p:cNvPicPr/>
          <p:nvPr/>
        </p:nvPicPr>
        <p:blipFill>
          <a:blip r:embed="rId2" cstate="print"/>
          <a:stretch>
            <a:fillRect/>
          </a:stretch>
        </p:blipFill>
        <p:spPr>
          <a:xfrm>
            <a:off x="309372" y="255270"/>
            <a:ext cx="1172717" cy="656081"/>
          </a:xfrm>
          <a:prstGeom prst="rect">
            <a:avLst/>
          </a:prstGeom>
        </p:spPr>
      </p:pic>
      <p:grpSp>
        <p:nvGrpSpPr>
          <p:cNvPr id="4" name="object 4"/>
          <p:cNvGrpSpPr/>
          <p:nvPr/>
        </p:nvGrpSpPr>
        <p:grpSpPr>
          <a:xfrm>
            <a:off x="464058" y="1457699"/>
            <a:ext cx="11273790" cy="5400675"/>
            <a:chOff x="464058" y="1457699"/>
            <a:chExt cx="11273790" cy="5400675"/>
          </a:xfrm>
        </p:grpSpPr>
        <p:pic>
          <p:nvPicPr>
            <p:cNvPr id="5" name="object 5"/>
            <p:cNvPicPr/>
            <p:nvPr/>
          </p:nvPicPr>
          <p:blipFill>
            <a:blip r:embed="rId3" cstate="print"/>
            <a:stretch>
              <a:fillRect/>
            </a:stretch>
          </p:blipFill>
          <p:spPr>
            <a:xfrm>
              <a:off x="4005072" y="1988057"/>
              <a:ext cx="4572761" cy="4310621"/>
            </a:xfrm>
            <a:prstGeom prst="rect">
              <a:avLst/>
            </a:prstGeom>
          </p:spPr>
        </p:pic>
        <p:pic>
          <p:nvPicPr>
            <p:cNvPr id="6" name="object 6"/>
            <p:cNvPicPr/>
            <p:nvPr/>
          </p:nvPicPr>
          <p:blipFill>
            <a:blip r:embed="rId4" cstate="print"/>
            <a:stretch>
              <a:fillRect/>
            </a:stretch>
          </p:blipFill>
          <p:spPr>
            <a:xfrm>
              <a:off x="4199381" y="2182368"/>
              <a:ext cx="3985081" cy="3723893"/>
            </a:xfrm>
            <a:prstGeom prst="rect">
              <a:avLst/>
            </a:prstGeom>
          </p:spPr>
        </p:pic>
        <p:sp>
          <p:nvSpPr>
            <p:cNvPr id="7" name="object 7"/>
            <p:cNvSpPr/>
            <p:nvPr/>
          </p:nvSpPr>
          <p:spPr>
            <a:xfrm>
              <a:off x="6717029" y="5985510"/>
              <a:ext cx="720090" cy="720090"/>
            </a:xfrm>
            <a:custGeom>
              <a:avLst/>
              <a:gdLst/>
              <a:ahLst/>
              <a:cxnLst/>
              <a:rect l="l" t="t" r="r" b="b"/>
              <a:pathLst>
                <a:path w="720090" h="720090">
                  <a:moveTo>
                    <a:pt x="360045" y="0"/>
                  </a:move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4"/>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89"/>
                  </a:lnTo>
                  <a:lnTo>
                    <a:pt x="408900" y="716803"/>
                  </a:lnTo>
                  <a:lnTo>
                    <a:pt x="455758" y="707228"/>
                  </a:lnTo>
                  <a:lnTo>
                    <a:pt x="500189" y="691795"/>
                  </a:lnTo>
                  <a:lnTo>
                    <a:pt x="541765" y="670932"/>
                  </a:lnTo>
                  <a:lnTo>
                    <a:pt x="580056" y="645069"/>
                  </a:lnTo>
                  <a:lnTo>
                    <a:pt x="614633" y="614633"/>
                  </a:lnTo>
                  <a:lnTo>
                    <a:pt x="645069" y="580056"/>
                  </a:lnTo>
                  <a:lnTo>
                    <a:pt x="670932" y="541765"/>
                  </a:lnTo>
                  <a:lnTo>
                    <a:pt x="691795" y="500189"/>
                  </a:lnTo>
                  <a:lnTo>
                    <a:pt x="707228" y="455758"/>
                  </a:lnTo>
                  <a:lnTo>
                    <a:pt x="716803" y="408900"/>
                  </a:lnTo>
                  <a:lnTo>
                    <a:pt x="720090" y="360044"/>
                  </a:lnTo>
                  <a:lnTo>
                    <a:pt x="716803" y="311189"/>
                  </a:lnTo>
                  <a:lnTo>
                    <a:pt x="707228" y="264331"/>
                  </a:lnTo>
                  <a:lnTo>
                    <a:pt x="691795" y="219900"/>
                  </a:lnTo>
                  <a:lnTo>
                    <a:pt x="670932" y="178324"/>
                  </a:lnTo>
                  <a:lnTo>
                    <a:pt x="645069" y="140033"/>
                  </a:lnTo>
                  <a:lnTo>
                    <a:pt x="614633" y="105456"/>
                  </a:lnTo>
                  <a:lnTo>
                    <a:pt x="580056" y="75020"/>
                  </a:lnTo>
                  <a:lnTo>
                    <a:pt x="541765" y="49157"/>
                  </a:lnTo>
                  <a:lnTo>
                    <a:pt x="500189" y="28294"/>
                  </a:lnTo>
                  <a:lnTo>
                    <a:pt x="455758" y="12861"/>
                  </a:lnTo>
                  <a:lnTo>
                    <a:pt x="408900" y="3286"/>
                  </a:lnTo>
                  <a:lnTo>
                    <a:pt x="360045" y="0"/>
                  </a:lnTo>
                  <a:close/>
                </a:path>
              </a:pathLst>
            </a:custGeom>
            <a:solidFill>
              <a:srgbClr val="764666"/>
            </a:solidFill>
          </p:spPr>
          <p:txBody>
            <a:bodyPr wrap="square" lIns="0" tIns="0" rIns="0" bIns="0" rtlCol="0"/>
            <a:lstStyle/>
            <a:p>
              <a:endParaRPr/>
            </a:p>
          </p:txBody>
        </p:sp>
        <p:sp>
          <p:nvSpPr>
            <p:cNvPr id="8" name="object 8"/>
            <p:cNvSpPr/>
            <p:nvPr/>
          </p:nvSpPr>
          <p:spPr>
            <a:xfrm>
              <a:off x="7781925" y="1467224"/>
              <a:ext cx="3946525" cy="1894839"/>
            </a:xfrm>
            <a:custGeom>
              <a:avLst/>
              <a:gdLst/>
              <a:ahLst/>
              <a:cxnLst/>
              <a:rect l="l" t="t" r="r" b="b"/>
              <a:pathLst>
                <a:path w="3946525" h="1894839">
                  <a:moveTo>
                    <a:pt x="3885565" y="0"/>
                  </a:moveTo>
                  <a:lnTo>
                    <a:pt x="60833" y="0"/>
                  </a:lnTo>
                  <a:lnTo>
                    <a:pt x="37151" y="4781"/>
                  </a:lnTo>
                  <a:lnTo>
                    <a:pt x="17814" y="17819"/>
                  </a:lnTo>
                  <a:lnTo>
                    <a:pt x="4779" y="37156"/>
                  </a:lnTo>
                  <a:lnTo>
                    <a:pt x="0" y="60833"/>
                  </a:lnTo>
                  <a:lnTo>
                    <a:pt x="0" y="1833511"/>
                  </a:lnTo>
                  <a:lnTo>
                    <a:pt x="4779" y="1857186"/>
                  </a:lnTo>
                  <a:lnTo>
                    <a:pt x="17814" y="1876518"/>
                  </a:lnTo>
                  <a:lnTo>
                    <a:pt x="37151" y="1889552"/>
                  </a:lnTo>
                  <a:lnTo>
                    <a:pt x="60833" y="1894332"/>
                  </a:lnTo>
                  <a:lnTo>
                    <a:pt x="3885565" y="1894332"/>
                  </a:lnTo>
                  <a:lnTo>
                    <a:pt x="3909246" y="1889552"/>
                  </a:lnTo>
                  <a:lnTo>
                    <a:pt x="3928583" y="1876518"/>
                  </a:lnTo>
                  <a:lnTo>
                    <a:pt x="3941618" y="1857186"/>
                  </a:lnTo>
                  <a:lnTo>
                    <a:pt x="3946398" y="1833511"/>
                  </a:lnTo>
                  <a:lnTo>
                    <a:pt x="3946398" y="60833"/>
                  </a:lnTo>
                  <a:lnTo>
                    <a:pt x="3941618" y="37156"/>
                  </a:lnTo>
                  <a:lnTo>
                    <a:pt x="3928583" y="17819"/>
                  </a:lnTo>
                  <a:lnTo>
                    <a:pt x="3909246" y="4781"/>
                  </a:lnTo>
                  <a:lnTo>
                    <a:pt x="3885565" y="0"/>
                  </a:lnTo>
                  <a:close/>
                </a:path>
              </a:pathLst>
            </a:custGeom>
            <a:solidFill>
              <a:srgbClr val="FFF4D2"/>
            </a:solidFill>
          </p:spPr>
          <p:txBody>
            <a:bodyPr wrap="square" lIns="0" tIns="0" rIns="0" bIns="0" rtlCol="0"/>
            <a:lstStyle/>
            <a:p>
              <a:endParaRPr/>
            </a:p>
          </p:txBody>
        </p:sp>
        <p:sp>
          <p:nvSpPr>
            <p:cNvPr id="9" name="object 9"/>
            <p:cNvSpPr/>
            <p:nvPr/>
          </p:nvSpPr>
          <p:spPr>
            <a:xfrm>
              <a:off x="7781925" y="1467224"/>
              <a:ext cx="3946525" cy="1894839"/>
            </a:xfrm>
            <a:custGeom>
              <a:avLst/>
              <a:gdLst/>
              <a:ahLst/>
              <a:cxnLst/>
              <a:rect l="l" t="t" r="r" b="b"/>
              <a:pathLst>
                <a:path w="3946525" h="1894839">
                  <a:moveTo>
                    <a:pt x="0" y="60833"/>
                  </a:moveTo>
                  <a:lnTo>
                    <a:pt x="4779" y="37156"/>
                  </a:lnTo>
                  <a:lnTo>
                    <a:pt x="17814" y="17819"/>
                  </a:lnTo>
                  <a:lnTo>
                    <a:pt x="37151" y="4781"/>
                  </a:lnTo>
                  <a:lnTo>
                    <a:pt x="60833" y="0"/>
                  </a:lnTo>
                  <a:lnTo>
                    <a:pt x="3885565" y="0"/>
                  </a:lnTo>
                  <a:lnTo>
                    <a:pt x="3909246" y="4781"/>
                  </a:lnTo>
                  <a:lnTo>
                    <a:pt x="3928583" y="17819"/>
                  </a:lnTo>
                  <a:lnTo>
                    <a:pt x="3941618" y="37156"/>
                  </a:lnTo>
                  <a:lnTo>
                    <a:pt x="3946398" y="60833"/>
                  </a:lnTo>
                  <a:lnTo>
                    <a:pt x="3946398" y="1833511"/>
                  </a:lnTo>
                  <a:lnTo>
                    <a:pt x="3941618" y="1857186"/>
                  </a:lnTo>
                  <a:lnTo>
                    <a:pt x="3928583" y="1876518"/>
                  </a:lnTo>
                  <a:lnTo>
                    <a:pt x="3909246" y="1889552"/>
                  </a:lnTo>
                  <a:lnTo>
                    <a:pt x="3885565" y="1894332"/>
                  </a:lnTo>
                  <a:lnTo>
                    <a:pt x="60833" y="1894332"/>
                  </a:lnTo>
                  <a:lnTo>
                    <a:pt x="37151" y="1889552"/>
                  </a:lnTo>
                  <a:lnTo>
                    <a:pt x="17814" y="1876518"/>
                  </a:lnTo>
                  <a:lnTo>
                    <a:pt x="4779" y="1857186"/>
                  </a:lnTo>
                  <a:lnTo>
                    <a:pt x="0" y="1833511"/>
                  </a:lnTo>
                  <a:lnTo>
                    <a:pt x="0" y="60833"/>
                  </a:lnTo>
                  <a:close/>
                </a:path>
              </a:pathLst>
            </a:custGeom>
            <a:ln w="19050">
              <a:solidFill>
                <a:srgbClr val="CD9146"/>
              </a:solidFill>
            </a:ln>
          </p:spPr>
          <p:txBody>
            <a:bodyPr wrap="square" lIns="0" tIns="0" rIns="0" bIns="0" rtlCol="0"/>
            <a:lstStyle/>
            <a:p>
              <a:endParaRPr/>
            </a:p>
          </p:txBody>
        </p:sp>
        <p:pic>
          <p:nvPicPr>
            <p:cNvPr id="10" name="object 10"/>
            <p:cNvPicPr/>
            <p:nvPr/>
          </p:nvPicPr>
          <p:blipFill>
            <a:blip r:embed="rId5" cstate="print"/>
            <a:stretch>
              <a:fillRect/>
            </a:stretch>
          </p:blipFill>
          <p:spPr>
            <a:xfrm>
              <a:off x="7934705" y="1680972"/>
              <a:ext cx="595120" cy="493013"/>
            </a:xfrm>
            <a:prstGeom prst="rect">
              <a:avLst/>
            </a:prstGeom>
          </p:spPr>
        </p:pic>
        <p:sp>
          <p:nvSpPr>
            <p:cNvPr id="11" name="object 11"/>
            <p:cNvSpPr/>
            <p:nvPr/>
          </p:nvSpPr>
          <p:spPr>
            <a:xfrm>
              <a:off x="473583" y="6036946"/>
              <a:ext cx="3137535" cy="621030"/>
            </a:xfrm>
            <a:custGeom>
              <a:avLst/>
              <a:gdLst/>
              <a:ahLst/>
              <a:cxnLst/>
              <a:rect l="l" t="t" r="r" b="b"/>
              <a:pathLst>
                <a:path w="3137535" h="621029">
                  <a:moveTo>
                    <a:pt x="3065856" y="0"/>
                  </a:moveTo>
                  <a:lnTo>
                    <a:pt x="71297" y="0"/>
                  </a:lnTo>
                  <a:lnTo>
                    <a:pt x="43548" y="5602"/>
                  </a:lnTo>
                  <a:lnTo>
                    <a:pt x="20885" y="20880"/>
                  </a:lnTo>
                  <a:lnTo>
                    <a:pt x="5603" y="43542"/>
                  </a:lnTo>
                  <a:lnTo>
                    <a:pt x="0" y="71297"/>
                  </a:lnTo>
                  <a:lnTo>
                    <a:pt x="0" y="549732"/>
                  </a:lnTo>
                  <a:lnTo>
                    <a:pt x="5603" y="577481"/>
                  </a:lnTo>
                  <a:lnTo>
                    <a:pt x="20885" y="600144"/>
                  </a:lnTo>
                  <a:lnTo>
                    <a:pt x="43548" y="615426"/>
                  </a:lnTo>
                  <a:lnTo>
                    <a:pt x="71297" y="621030"/>
                  </a:lnTo>
                  <a:lnTo>
                    <a:pt x="3065856" y="621030"/>
                  </a:lnTo>
                  <a:lnTo>
                    <a:pt x="3093605" y="615426"/>
                  </a:lnTo>
                  <a:lnTo>
                    <a:pt x="3116268" y="600144"/>
                  </a:lnTo>
                  <a:lnTo>
                    <a:pt x="3131550" y="577481"/>
                  </a:lnTo>
                  <a:lnTo>
                    <a:pt x="3137154" y="549732"/>
                  </a:lnTo>
                  <a:lnTo>
                    <a:pt x="3137154" y="71297"/>
                  </a:lnTo>
                  <a:lnTo>
                    <a:pt x="3131550" y="43542"/>
                  </a:lnTo>
                  <a:lnTo>
                    <a:pt x="3116268" y="20880"/>
                  </a:lnTo>
                  <a:lnTo>
                    <a:pt x="3093605" y="5602"/>
                  </a:lnTo>
                  <a:lnTo>
                    <a:pt x="3065856" y="0"/>
                  </a:lnTo>
                  <a:close/>
                </a:path>
              </a:pathLst>
            </a:custGeom>
            <a:solidFill>
              <a:srgbClr val="A0C1E7">
                <a:alpha val="74510"/>
              </a:srgbClr>
            </a:solidFill>
          </p:spPr>
          <p:txBody>
            <a:bodyPr wrap="square" lIns="0" tIns="0" rIns="0" bIns="0" rtlCol="0"/>
            <a:lstStyle/>
            <a:p>
              <a:endParaRPr/>
            </a:p>
          </p:txBody>
        </p:sp>
        <p:sp>
          <p:nvSpPr>
            <p:cNvPr id="12" name="object 12"/>
            <p:cNvSpPr/>
            <p:nvPr/>
          </p:nvSpPr>
          <p:spPr>
            <a:xfrm>
              <a:off x="473583" y="6036946"/>
              <a:ext cx="3137535" cy="621030"/>
            </a:xfrm>
            <a:custGeom>
              <a:avLst/>
              <a:gdLst/>
              <a:ahLst/>
              <a:cxnLst/>
              <a:rect l="l" t="t" r="r" b="b"/>
              <a:pathLst>
                <a:path w="3137535" h="621029">
                  <a:moveTo>
                    <a:pt x="0" y="71297"/>
                  </a:moveTo>
                  <a:lnTo>
                    <a:pt x="5603" y="43542"/>
                  </a:lnTo>
                  <a:lnTo>
                    <a:pt x="20885" y="20880"/>
                  </a:lnTo>
                  <a:lnTo>
                    <a:pt x="43548" y="5602"/>
                  </a:lnTo>
                  <a:lnTo>
                    <a:pt x="71297" y="0"/>
                  </a:lnTo>
                  <a:lnTo>
                    <a:pt x="3065856" y="0"/>
                  </a:lnTo>
                  <a:lnTo>
                    <a:pt x="3093605" y="5602"/>
                  </a:lnTo>
                  <a:lnTo>
                    <a:pt x="3116268" y="20880"/>
                  </a:lnTo>
                  <a:lnTo>
                    <a:pt x="3131550" y="43542"/>
                  </a:lnTo>
                  <a:lnTo>
                    <a:pt x="3137154" y="71297"/>
                  </a:lnTo>
                  <a:lnTo>
                    <a:pt x="3137154" y="549732"/>
                  </a:lnTo>
                  <a:lnTo>
                    <a:pt x="3131550" y="577481"/>
                  </a:lnTo>
                  <a:lnTo>
                    <a:pt x="3116268" y="600144"/>
                  </a:lnTo>
                  <a:lnTo>
                    <a:pt x="3093605" y="615426"/>
                  </a:lnTo>
                  <a:lnTo>
                    <a:pt x="3065856" y="621030"/>
                  </a:lnTo>
                  <a:lnTo>
                    <a:pt x="71297" y="621030"/>
                  </a:lnTo>
                  <a:lnTo>
                    <a:pt x="43548" y="615426"/>
                  </a:lnTo>
                  <a:lnTo>
                    <a:pt x="20885" y="600144"/>
                  </a:lnTo>
                  <a:lnTo>
                    <a:pt x="5603" y="577481"/>
                  </a:lnTo>
                  <a:lnTo>
                    <a:pt x="0" y="549732"/>
                  </a:lnTo>
                  <a:lnTo>
                    <a:pt x="0" y="71297"/>
                  </a:lnTo>
                  <a:close/>
                </a:path>
              </a:pathLst>
            </a:custGeom>
            <a:ln w="19050">
              <a:solidFill>
                <a:srgbClr val="A0C1E7"/>
              </a:solidFill>
            </a:ln>
          </p:spPr>
          <p:txBody>
            <a:bodyPr wrap="square" lIns="0" tIns="0" rIns="0" bIns="0" rtlCol="0"/>
            <a:lstStyle/>
            <a:p>
              <a:endParaRPr/>
            </a:p>
          </p:txBody>
        </p:sp>
        <p:pic>
          <p:nvPicPr>
            <p:cNvPr id="13" name="object 13"/>
            <p:cNvPicPr/>
            <p:nvPr/>
          </p:nvPicPr>
          <p:blipFill>
            <a:blip r:embed="rId6" cstate="print"/>
            <a:stretch>
              <a:fillRect/>
            </a:stretch>
          </p:blipFill>
          <p:spPr>
            <a:xfrm>
              <a:off x="472440" y="5993155"/>
              <a:ext cx="944117" cy="864844"/>
            </a:xfrm>
            <a:prstGeom prst="rect">
              <a:avLst/>
            </a:prstGeom>
          </p:spPr>
        </p:pic>
        <p:pic>
          <p:nvPicPr>
            <p:cNvPr id="14" name="object 14"/>
            <p:cNvPicPr/>
            <p:nvPr/>
          </p:nvPicPr>
          <p:blipFill>
            <a:blip r:embed="rId7" cstate="print"/>
            <a:stretch>
              <a:fillRect/>
            </a:stretch>
          </p:blipFill>
          <p:spPr>
            <a:xfrm>
              <a:off x="666750" y="6187439"/>
              <a:ext cx="357377" cy="391667"/>
            </a:xfrm>
            <a:prstGeom prst="rect">
              <a:avLst/>
            </a:prstGeom>
          </p:spPr>
        </p:pic>
      </p:grpSp>
      <p:sp>
        <p:nvSpPr>
          <p:cNvPr id="15" name="object 15"/>
          <p:cNvSpPr txBox="1">
            <a:spLocks noGrp="1"/>
          </p:cNvSpPr>
          <p:nvPr>
            <p:ph type="title"/>
          </p:nvPr>
        </p:nvSpPr>
        <p:spPr>
          <a:xfrm>
            <a:off x="3225673" y="702049"/>
            <a:ext cx="574357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BB8542"/>
                </a:solidFill>
              </a:rPr>
              <a:t>IMPROVISED</a:t>
            </a:r>
            <a:r>
              <a:rPr sz="3600" spc="-55" dirty="0">
                <a:solidFill>
                  <a:srgbClr val="BB8542"/>
                </a:solidFill>
              </a:rPr>
              <a:t> </a:t>
            </a:r>
            <a:r>
              <a:rPr sz="3600" dirty="0">
                <a:solidFill>
                  <a:srgbClr val="BB8542"/>
                </a:solidFill>
              </a:rPr>
              <a:t>EYE</a:t>
            </a:r>
            <a:r>
              <a:rPr sz="3600" spc="-45" dirty="0">
                <a:solidFill>
                  <a:srgbClr val="BB8542"/>
                </a:solidFill>
              </a:rPr>
              <a:t> </a:t>
            </a:r>
            <a:r>
              <a:rPr sz="3600" dirty="0">
                <a:solidFill>
                  <a:srgbClr val="BB8542"/>
                </a:solidFill>
              </a:rPr>
              <a:t>SHIELD</a:t>
            </a:r>
            <a:endParaRPr sz="3600"/>
          </a:p>
        </p:txBody>
      </p:sp>
      <p:sp>
        <p:nvSpPr>
          <p:cNvPr id="16" name="object 16"/>
          <p:cNvSpPr txBox="1"/>
          <p:nvPr/>
        </p:nvSpPr>
        <p:spPr>
          <a:xfrm>
            <a:off x="8339201" y="1603368"/>
            <a:ext cx="3257550" cy="1600835"/>
          </a:xfrm>
          <a:prstGeom prst="rect">
            <a:avLst/>
          </a:prstGeom>
        </p:spPr>
        <p:txBody>
          <a:bodyPr vert="horz" wrap="square" lIns="0" tIns="12065" rIns="0" bIns="0" rtlCol="0">
            <a:spAutoFit/>
          </a:bodyPr>
          <a:lstStyle/>
          <a:p>
            <a:pPr marL="232410">
              <a:lnSpc>
                <a:spcPct val="100000"/>
              </a:lnSpc>
              <a:spcBef>
                <a:spcPts val="95"/>
              </a:spcBef>
            </a:pPr>
            <a:r>
              <a:rPr sz="2000" b="1" spc="-10" dirty="0">
                <a:solidFill>
                  <a:srgbClr val="911527"/>
                </a:solidFill>
                <a:latin typeface="Arial"/>
                <a:cs typeface="Arial"/>
              </a:rPr>
              <a:t>IMPORTANT!</a:t>
            </a:r>
            <a:endParaRPr sz="2000">
              <a:latin typeface="Arial"/>
              <a:cs typeface="Arial"/>
            </a:endParaRPr>
          </a:p>
          <a:p>
            <a:pPr marL="232410">
              <a:lnSpc>
                <a:spcPct val="100000"/>
              </a:lnSpc>
              <a:spcBef>
                <a:spcPts val="10"/>
              </a:spcBef>
            </a:pPr>
            <a:r>
              <a:rPr sz="1800" dirty="0">
                <a:latin typeface="Arial MT"/>
                <a:cs typeface="Arial MT"/>
              </a:rPr>
              <a:t>DO</a:t>
            </a:r>
            <a:r>
              <a:rPr sz="1800" spc="-35" dirty="0">
                <a:latin typeface="Arial MT"/>
                <a:cs typeface="Arial MT"/>
              </a:rPr>
              <a:t> </a:t>
            </a:r>
            <a:r>
              <a:rPr sz="1800" b="1" u="heavy" spc="-5" dirty="0">
                <a:uFill>
                  <a:solidFill>
                    <a:srgbClr val="000000"/>
                  </a:solidFill>
                </a:uFill>
                <a:latin typeface="Arial"/>
                <a:cs typeface="Arial"/>
              </a:rPr>
              <a:t>NOT</a:t>
            </a:r>
            <a:r>
              <a:rPr sz="1800" b="1" spc="-30" dirty="0">
                <a:latin typeface="Arial"/>
                <a:cs typeface="Arial"/>
              </a:rPr>
              <a:t> </a:t>
            </a:r>
            <a:r>
              <a:rPr sz="1800" dirty="0">
                <a:latin typeface="Arial MT"/>
                <a:cs typeface="Arial MT"/>
              </a:rPr>
              <a:t>APPLY</a:t>
            </a:r>
            <a:r>
              <a:rPr sz="1800" spc="-30" dirty="0">
                <a:latin typeface="Arial MT"/>
                <a:cs typeface="Arial MT"/>
              </a:rPr>
              <a:t> </a:t>
            </a:r>
            <a:r>
              <a:rPr sz="1800" dirty="0">
                <a:latin typeface="Arial MT"/>
                <a:cs typeface="Arial MT"/>
              </a:rPr>
              <a:t>PRESSURE</a:t>
            </a:r>
            <a:endParaRPr sz="1800">
              <a:latin typeface="Arial MT"/>
              <a:cs typeface="Arial MT"/>
            </a:endParaRPr>
          </a:p>
          <a:p>
            <a:pPr marL="12700" marR="212090">
              <a:lnSpc>
                <a:spcPct val="100000"/>
              </a:lnSpc>
              <a:spcBef>
                <a:spcPts val="1355"/>
              </a:spcBef>
            </a:pPr>
            <a:r>
              <a:rPr sz="1800" spc="-5" dirty="0">
                <a:latin typeface="Arial MT"/>
                <a:cs typeface="Arial MT"/>
              </a:rPr>
              <a:t>Avoid placing dressings </a:t>
            </a:r>
            <a:r>
              <a:rPr sz="1800" dirty="0">
                <a:latin typeface="Arial MT"/>
                <a:cs typeface="Arial MT"/>
              </a:rPr>
              <a:t>or </a:t>
            </a:r>
            <a:r>
              <a:rPr sz="1800" spc="5" dirty="0">
                <a:latin typeface="Arial MT"/>
                <a:cs typeface="Arial MT"/>
              </a:rPr>
              <a:t> </a:t>
            </a:r>
            <a:r>
              <a:rPr sz="1800" dirty="0">
                <a:latin typeface="Arial MT"/>
                <a:cs typeface="Arial MT"/>
              </a:rPr>
              <a:t>bandages</a:t>
            </a:r>
            <a:r>
              <a:rPr sz="1800" spc="-35" dirty="0">
                <a:latin typeface="Arial MT"/>
                <a:cs typeface="Arial MT"/>
              </a:rPr>
              <a:t> </a:t>
            </a:r>
            <a:r>
              <a:rPr sz="1800" spc="-5" dirty="0">
                <a:latin typeface="Arial MT"/>
                <a:cs typeface="Arial MT"/>
              </a:rPr>
              <a:t>between</a:t>
            </a:r>
            <a:r>
              <a:rPr sz="1800" spc="-30" dirty="0">
                <a:latin typeface="Arial MT"/>
                <a:cs typeface="Arial MT"/>
              </a:rPr>
              <a:t> </a:t>
            </a:r>
            <a:r>
              <a:rPr sz="1800" spc="-5" dirty="0">
                <a:latin typeface="Arial MT"/>
                <a:cs typeface="Arial MT"/>
              </a:rPr>
              <a:t>eye</a:t>
            </a:r>
            <a:r>
              <a:rPr sz="1800" spc="-30" dirty="0">
                <a:latin typeface="Arial MT"/>
                <a:cs typeface="Arial MT"/>
              </a:rPr>
              <a:t> </a:t>
            </a:r>
            <a:r>
              <a:rPr sz="1800" dirty="0">
                <a:latin typeface="Arial MT"/>
                <a:cs typeface="Arial MT"/>
              </a:rPr>
              <a:t>shield </a:t>
            </a:r>
            <a:r>
              <a:rPr sz="1800" spc="-484" dirty="0">
                <a:latin typeface="Arial MT"/>
                <a:cs typeface="Arial MT"/>
              </a:rPr>
              <a:t> </a:t>
            </a:r>
            <a:r>
              <a:rPr sz="1800" dirty="0">
                <a:latin typeface="Arial MT"/>
                <a:cs typeface="Arial MT"/>
              </a:rPr>
              <a:t>and</a:t>
            </a:r>
            <a:r>
              <a:rPr sz="1800" spc="-15" dirty="0">
                <a:latin typeface="Arial MT"/>
                <a:cs typeface="Arial MT"/>
              </a:rPr>
              <a:t> </a:t>
            </a:r>
            <a:r>
              <a:rPr sz="1800" dirty="0">
                <a:latin typeface="Arial MT"/>
                <a:cs typeface="Arial MT"/>
              </a:rPr>
              <a:t>injured</a:t>
            </a:r>
            <a:r>
              <a:rPr sz="1800" spc="-15" dirty="0">
                <a:latin typeface="Arial MT"/>
                <a:cs typeface="Arial MT"/>
              </a:rPr>
              <a:t> </a:t>
            </a:r>
            <a:r>
              <a:rPr sz="1800" spc="-5" dirty="0">
                <a:latin typeface="Arial MT"/>
                <a:cs typeface="Arial MT"/>
              </a:rPr>
              <a:t>eye</a:t>
            </a:r>
            <a:endParaRPr sz="1800">
              <a:latin typeface="Arial MT"/>
              <a:cs typeface="Arial MT"/>
            </a:endParaRPr>
          </a:p>
        </p:txBody>
      </p:sp>
      <p:grpSp>
        <p:nvGrpSpPr>
          <p:cNvPr id="17" name="object 17"/>
          <p:cNvGrpSpPr/>
          <p:nvPr/>
        </p:nvGrpSpPr>
        <p:grpSpPr>
          <a:xfrm>
            <a:off x="359676" y="2414397"/>
            <a:ext cx="11800840" cy="4281805"/>
            <a:chOff x="359676" y="2414397"/>
            <a:chExt cx="11800840" cy="4281805"/>
          </a:xfrm>
        </p:grpSpPr>
        <p:sp>
          <p:nvSpPr>
            <p:cNvPr id="18" name="object 18"/>
            <p:cNvSpPr/>
            <p:nvPr/>
          </p:nvSpPr>
          <p:spPr>
            <a:xfrm>
              <a:off x="8156066" y="2414397"/>
              <a:ext cx="0" cy="822960"/>
            </a:xfrm>
            <a:custGeom>
              <a:avLst/>
              <a:gdLst/>
              <a:ahLst/>
              <a:cxnLst/>
              <a:rect l="l" t="t" r="r" b="b"/>
              <a:pathLst>
                <a:path h="822960">
                  <a:moveTo>
                    <a:pt x="0" y="822960"/>
                  </a:moveTo>
                  <a:lnTo>
                    <a:pt x="0" y="0"/>
                  </a:lnTo>
                </a:path>
              </a:pathLst>
            </a:custGeom>
            <a:ln w="101600">
              <a:solidFill>
                <a:srgbClr val="CD9146"/>
              </a:solidFill>
            </a:ln>
          </p:spPr>
          <p:txBody>
            <a:bodyPr wrap="square" lIns="0" tIns="0" rIns="0" bIns="0" rtlCol="0"/>
            <a:lstStyle/>
            <a:p>
              <a:endParaRPr/>
            </a:p>
          </p:txBody>
        </p:sp>
        <p:pic>
          <p:nvPicPr>
            <p:cNvPr id="19" name="object 19"/>
            <p:cNvPicPr/>
            <p:nvPr/>
          </p:nvPicPr>
          <p:blipFill>
            <a:blip r:embed="rId8" cstate="print"/>
            <a:stretch>
              <a:fillRect/>
            </a:stretch>
          </p:blipFill>
          <p:spPr>
            <a:xfrm>
              <a:off x="7773162" y="3042666"/>
              <a:ext cx="4386833" cy="3653015"/>
            </a:xfrm>
            <a:prstGeom prst="rect">
              <a:avLst/>
            </a:prstGeom>
          </p:spPr>
        </p:pic>
        <p:pic>
          <p:nvPicPr>
            <p:cNvPr id="20" name="object 20"/>
            <p:cNvPicPr/>
            <p:nvPr/>
          </p:nvPicPr>
          <p:blipFill>
            <a:blip r:embed="rId9" cstate="print"/>
            <a:stretch>
              <a:fillRect/>
            </a:stretch>
          </p:blipFill>
          <p:spPr>
            <a:xfrm>
              <a:off x="7967472" y="3236976"/>
              <a:ext cx="3800081" cy="3066287"/>
            </a:xfrm>
            <a:prstGeom prst="rect">
              <a:avLst/>
            </a:prstGeom>
          </p:spPr>
        </p:pic>
        <p:pic>
          <p:nvPicPr>
            <p:cNvPr id="21" name="object 21"/>
            <p:cNvPicPr/>
            <p:nvPr/>
          </p:nvPicPr>
          <p:blipFill>
            <a:blip r:embed="rId10" cstate="print"/>
            <a:stretch>
              <a:fillRect/>
            </a:stretch>
          </p:blipFill>
          <p:spPr>
            <a:xfrm>
              <a:off x="359676" y="2830067"/>
              <a:ext cx="4766297" cy="3123425"/>
            </a:xfrm>
            <a:prstGeom prst="rect">
              <a:avLst/>
            </a:prstGeom>
          </p:spPr>
        </p:pic>
        <p:pic>
          <p:nvPicPr>
            <p:cNvPr id="22" name="object 22"/>
            <p:cNvPicPr/>
            <p:nvPr/>
          </p:nvPicPr>
          <p:blipFill>
            <a:blip r:embed="rId11" cstate="print"/>
            <a:stretch>
              <a:fillRect/>
            </a:stretch>
          </p:blipFill>
          <p:spPr>
            <a:xfrm>
              <a:off x="553974" y="3024377"/>
              <a:ext cx="4179557" cy="2536698"/>
            </a:xfrm>
            <a:prstGeom prst="rect">
              <a:avLst/>
            </a:prstGeom>
          </p:spPr>
        </p:pic>
      </p:grpSp>
      <p:sp>
        <p:nvSpPr>
          <p:cNvPr id="23" name="object 23"/>
          <p:cNvSpPr txBox="1"/>
          <p:nvPr/>
        </p:nvSpPr>
        <p:spPr>
          <a:xfrm>
            <a:off x="551646" y="1500625"/>
            <a:ext cx="5466080" cy="1445260"/>
          </a:xfrm>
          <a:prstGeom prst="rect">
            <a:avLst/>
          </a:prstGeom>
        </p:spPr>
        <p:txBody>
          <a:bodyPr vert="horz" wrap="square" lIns="0" tIns="88900" rIns="0" bIns="0" rtlCol="0">
            <a:spAutoFit/>
          </a:bodyPr>
          <a:lstStyle/>
          <a:p>
            <a:pPr marL="18415">
              <a:lnSpc>
                <a:spcPct val="100000"/>
              </a:lnSpc>
              <a:spcBef>
                <a:spcPts val="700"/>
              </a:spcBef>
            </a:pPr>
            <a:r>
              <a:rPr sz="2400" b="1" spc="-5" dirty="0">
                <a:latin typeface="Arial"/>
                <a:cs typeface="Arial"/>
              </a:rPr>
              <a:t>APPLY</a:t>
            </a:r>
            <a:r>
              <a:rPr sz="2400" b="1" spc="-20" dirty="0">
                <a:latin typeface="Arial"/>
                <a:cs typeface="Arial"/>
              </a:rPr>
              <a:t> </a:t>
            </a:r>
            <a:r>
              <a:rPr sz="2400" b="1" spc="-5" dirty="0">
                <a:latin typeface="Arial"/>
                <a:cs typeface="Arial"/>
              </a:rPr>
              <a:t>AN </a:t>
            </a:r>
            <a:r>
              <a:rPr sz="2400" b="1" spc="-5" dirty="0">
                <a:solidFill>
                  <a:srgbClr val="BB8542"/>
                </a:solidFill>
                <a:latin typeface="Arial"/>
                <a:cs typeface="Arial"/>
              </a:rPr>
              <a:t>IMPROVISED</a:t>
            </a:r>
            <a:r>
              <a:rPr sz="2400" b="1" spc="-20" dirty="0">
                <a:solidFill>
                  <a:srgbClr val="BB8542"/>
                </a:solidFill>
                <a:latin typeface="Arial"/>
                <a:cs typeface="Arial"/>
              </a:rPr>
              <a:t> </a:t>
            </a:r>
            <a:r>
              <a:rPr sz="2400" b="1" dirty="0">
                <a:solidFill>
                  <a:srgbClr val="BB8542"/>
                </a:solidFill>
                <a:latin typeface="Arial"/>
                <a:cs typeface="Arial"/>
              </a:rPr>
              <a:t>EYE</a:t>
            </a:r>
            <a:r>
              <a:rPr sz="2400" b="1" spc="-20" dirty="0">
                <a:solidFill>
                  <a:srgbClr val="BB8542"/>
                </a:solidFill>
                <a:latin typeface="Arial"/>
                <a:cs typeface="Arial"/>
              </a:rPr>
              <a:t> </a:t>
            </a:r>
            <a:r>
              <a:rPr sz="2400" b="1" spc="-5" dirty="0">
                <a:solidFill>
                  <a:srgbClr val="BB8542"/>
                </a:solidFill>
                <a:latin typeface="Arial"/>
                <a:cs typeface="Arial"/>
              </a:rPr>
              <a:t>SHIELD</a:t>
            </a:r>
            <a:endParaRPr sz="2400">
              <a:latin typeface="Arial"/>
              <a:cs typeface="Arial"/>
            </a:endParaRPr>
          </a:p>
          <a:p>
            <a:pPr marL="12700" marR="1551940" algn="just">
              <a:lnSpc>
                <a:spcPct val="100000"/>
              </a:lnSpc>
              <a:spcBef>
                <a:spcPts val="495"/>
              </a:spcBef>
            </a:pPr>
            <a:r>
              <a:rPr sz="2000" spc="-5" dirty="0">
                <a:latin typeface="Arial MT"/>
                <a:cs typeface="Arial MT"/>
              </a:rPr>
              <a:t>An improvised eye shield can be a </a:t>
            </a:r>
            <a:r>
              <a:rPr sz="2000" spc="-545" dirty="0">
                <a:latin typeface="Arial MT"/>
                <a:cs typeface="Arial MT"/>
              </a:rPr>
              <a:t> </a:t>
            </a:r>
            <a:r>
              <a:rPr sz="2000" spc="-5" dirty="0">
                <a:latin typeface="Arial MT"/>
                <a:cs typeface="Arial MT"/>
              </a:rPr>
              <a:t>Styrofoam or plastic cup applied to </a:t>
            </a:r>
            <a:r>
              <a:rPr sz="2000" spc="-545" dirty="0">
                <a:latin typeface="Arial MT"/>
                <a:cs typeface="Arial MT"/>
              </a:rPr>
              <a:t> </a:t>
            </a:r>
            <a:r>
              <a:rPr sz="2000" spc="-5" dirty="0">
                <a:latin typeface="Arial MT"/>
                <a:cs typeface="Arial MT"/>
              </a:rPr>
              <a:t>protect</a:t>
            </a:r>
            <a:r>
              <a:rPr sz="2000" spc="-25" dirty="0">
                <a:latin typeface="Arial MT"/>
                <a:cs typeface="Arial MT"/>
              </a:rPr>
              <a:t> </a:t>
            </a:r>
            <a:r>
              <a:rPr sz="2000" spc="-5" dirty="0">
                <a:latin typeface="Arial MT"/>
                <a:cs typeface="Arial MT"/>
              </a:rPr>
              <a:t>an injured</a:t>
            </a:r>
            <a:r>
              <a:rPr sz="2000" spc="10" dirty="0">
                <a:latin typeface="Arial MT"/>
                <a:cs typeface="Arial MT"/>
              </a:rPr>
              <a:t> </a:t>
            </a:r>
            <a:r>
              <a:rPr sz="2000" spc="-5" dirty="0">
                <a:latin typeface="Arial MT"/>
                <a:cs typeface="Arial MT"/>
              </a:rPr>
              <a:t>eye</a:t>
            </a:r>
            <a:endParaRPr sz="2000">
              <a:latin typeface="Arial MT"/>
              <a:cs typeface="Arial MT"/>
            </a:endParaRPr>
          </a:p>
        </p:txBody>
      </p:sp>
      <p:sp>
        <p:nvSpPr>
          <p:cNvPr id="25" name="object 25"/>
          <p:cNvSpPr txBox="1"/>
          <p:nvPr/>
        </p:nvSpPr>
        <p:spPr>
          <a:xfrm>
            <a:off x="6894657" y="6025762"/>
            <a:ext cx="363855"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FFFFFF"/>
                </a:solidFill>
                <a:latin typeface="Arial Black"/>
                <a:cs typeface="Arial Black"/>
              </a:rPr>
              <a:t>H</a:t>
            </a:r>
            <a:endParaRPr sz="3200">
              <a:latin typeface="Arial Black"/>
              <a:cs typeface="Arial Black"/>
            </a:endParaRPr>
          </a:p>
        </p:txBody>
      </p:sp>
      <p:sp>
        <p:nvSpPr>
          <p:cNvPr id="26" name="object 26"/>
          <p:cNvSpPr txBox="1"/>
          <p:nvPr/>
        </p:nvSpPr>
        <p:spPr>
          <a:xfrm>
            <a:off x="4825724" y="6039530"/>
            <a:ext cx="1763395"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2D3334"/>
                </a:solidFill>
                <a:latin typeface="Arial Black"/>
                <a:cs typeface="Arial Black"/>
              </a:rPr>
              <a:t>M</a:t>
            </a:r>
            <a:r>
              <a:rPr sz="3200" spc="-30" dirty="0">
                <a:solidFill>
                  <a:srgbClr val="2D3334"/>
                </a:solidFill>
                <a:latin typeface="Arial Black"/>
                <a:cs typeface="Arial Black"/>
              </a:rPr>
              <a:t> </a:t>
            </a:r>
            <a:r>
              <a:rPr sz="3200" spc="-5" dirty="0">
                <a:solidFill>
                  <a:srgbClr val="2D3334"/>
                </a:solidFill>
                <a:latin typeface="Arial Black"/>
                <a:cs typeface="Arial Black"/>
              </a:rPr>
              <a:t>A</a:t>
            </a:r>
            <a:r>
              <a:rPr sz="3200" spc="-35" dirty="0">
                <a:solidFill>
                  <a:srgbClr val="2D3334"/>
                </a:solidFill>
                <a:latin typeface="Arial Black"/>
                <a:cs typeface="Arial Black"/>
              </a:rPr>
              <a:t> </a:t>
            </a:r>
            <a:r>
              <a:rPr sz="3200" spc="-5" dirty="0">
                <a:solidFill>
                  <a:srgbClr val="2D3334"/>
                </a:solidFill>
                <a:latin typeface="Arial Black"/>
                <a:cs typeface="Arial Black"/>
              </a:rPr>
              <a:t>R</a:t>
            </a:r>
            <a:r>
              <a:rPr sz="3200" spc="-30" dirty="0">
                <a:solidFill>
                  <a:srgbClr val="2D3334"/>
                </a:solidFill>
                <a:latin typeface="Arial Black"/>
                <a:cs typeface="Arial Black"/>
              </a:rPr>
              <a:t> </a:t>
            </a:r>
            <a:r>
              <a:rPr sz="3200" spc="-5" dirty="0">
                <a:solidFill>
                  <a:srgbClr val="2D3334"/>
                </a:solidFill>
                <a:latin typeface="Arial Black"/>
                <a:cs typeface="Arial Black"/>
              </a:rPr>
              <a:t>C</a:t>
            </a:r>
            <a:endParaRPr sz="3200">
              <a:latin typeface="Arial Black"/>
              <a:cs typeface="Arial Black"/>
            </a:endParaRPr>
          </a:p>
        </p:txBody>
      </p:sp>
      <p:sp>
        <p:nvSpPr>
          <p:cNvPr id="27" name="object 27"/>
          <p:cNvSpPr txBox="1"/>
          <p:nvPr/>
        </p:nvSpPr>
        <p:spPr>
          <a:xfrm>
            <a:off x="1128495" y="6240057"/>
            <a:ext cx="2341245" cy="252729"/>
          </a:xfrm>
          <a:prstGeom prst="rect">
            <a:avLst/>
          </a:prstGeom>
        </p:spPr>
        <p:txBody>
          <a:bodyPr vert="horz" wrap="square" lIns="0" tIns="0" rIns="0" bIns="0" rtlCol="0">
            <a:spAutoFit/>
          </a:bodyPr>
          <a:lstStyle/>
          <a:p>
            <a:pPr marL="12700">
              <a:lnSpc>
                <a:spcPts val="1870"/>
              </a:lnSpc>
            </a:pPr>
            <a:r>
              <a:rPr sz="1600" b="1" spc="-5" dirty="0">
                <a:latin typeface="Arial"/>
                <a:cs typeface="Arial"/>
              </a:rPr>
              <a:t>Level</a:t>
            </a:r>
            <a:r>
              <a:rPr sz="1600" b="1" spc="-15" dirty="0">
                <a:latin typeface="Arial"/>
                <a:cs typeface="Arial"/>
              </a:rPr>
              <a:t> </a:t>
            </a:r>
            <a:r>
              <a:rPr sz="1600" b="1" spc="-5" dirty="0">
                <a:latin typeface="Arial"/>
                <a:cs typeface="Arial"/>
              </a:rPr>
              <a:t>of</a:t>
            </a:r>
            <a:r>
              <a:rPr sz="1600" b="1" spc="-10" dirty="0">
                <a:latin typeface="Arial"/>
                <a:cs typeface="Arial"/>
              </a:rPr>
              <a:t> </a:t>
            </a:r>
            <a:r>
              <a:rPr sz="1600" b="1" spc="-5" dirty="0">
                <a:latin typeface="Arial"/>
                <a:cs typeface="Arial"/>
              </a:rPr>
              <a:t>Evidence:</a:t>
            </a:r>
            <a:r>
              <a:rPr sz="1600" b="1" spc="-10" dirty="0">
                <a:latin typeface="Arial"/>
                <a:cs typeface="Arial"/>
              </a:rPr>
              <a:t> </a:t>
            </a:r>
            <a:r>
              <a:rPr sz="1600" spc="-5" dirty="0">
                <a:latin typeface="Arial MT"/>
                <a:cs typeface="Arial MT"/>
              </a:rPr>
              <a:t>C-LD</a:t>
            </a:r>
            <a:endParaRPr sz="1600">
              <a:latin typeface="Arial MT"/>
              <a:cs typeface="Arial MT"/>
            </a:endParaRPr>
          </a:p>
        </p:txBody>
      </p:sp>
      <p:sp>
        <p:nvSpPr>
          <p:cNvPr id="28" name="object 28"/>
          <p:cNvSpPr txBox="1"/>
          <p:nvPr/>
        </p:nvSpPr>
        <p:spPr>
          <a:xfrm>
            <a:off x="9445406" y="6562955"/>
            <a:ext cx="2414905" cy="196215"/>
          </a:xfrm>
          <a:prstGeom prst="rect">
            <a:avLst/>
          </a:prstGeom>
        </p:spPr>
        <p:txBody>
          <a:bodyPr vert="horz" wrap="square" lIns="0" tIns="0" rIns="0" bIns="0" rtlCol="0">
            <a:spAutoFit/>
          </a:bodyPr>
          <a:lstStyle/>
          <a:p>
            <a:pPr marL="12700">
              <a:lnSpc>
                <a:spcPts val="1440"/>
              </a:lnSpc>
              <a:tabLst>
                <a:tab pos="2206625" algn="l"/>
              </a:tabLst>
            </a:pPr>
            <a:r>
              <a:rPr sz="1050" spc="-5" dirty="0">
                <a:solidFill>
                  <a:srgbClr val="CD9146"/>
                </a:solidFill>
                <a:latin typeface="Arial MT"/>
                <a:cs typeface="Arial MT"/>
              </a:rPr>
              <a:t>#TCCC-CPP-PPT-12</a:t>
            </a:r>
            <a:r>
              <a:rPr sz="1050" spc="30" dirty="0">
                <a:solidFill>
                  <a:srgbClr val="CD9146"/>
                </a:solidFill>
                <a:latin typeface="Arial MT"/>
                <a:cs typeface="Arial MT"/>
              </a:rPr>
              <a:t> </a:t>
            </a:r>
            <a:r>
              <a:rPr sz="1050" spc="-5" dirty="0">
                <a:solidFill>
                  <a:srgbClr val="CD9146"/>
                </a:solidFill>
                <a:latin typeface="Arial MT"/>
                <a:cs typeface="Arial MT"/>
              </a:rPr>
              <a:t>08</a:t>
            </a:r>
            <a:r>
              <a:rPr sz="1050" spc="15" dirty="0">
                <a:solidFill>
                  <a:srgbClr val="CD9146"/>
                </a:solidFill>
                <a:latin typeface="Arial MT"/>
                <a:cs typeface="Arial MT"/>
              </a:rPr>
              <a:t> </a:t>
            </a:r>
            <a:r>
              <a:rPr sz="1050" spc="-5" dirty="0">
                <a:solidFill>
                  <a:srgbClr val="CD9146"/>
                </a:solidFill>
                <a:latin typeface="Arial MT"/>
                <a:cs typeface="Arial MT"/>
              </a:rPr>
              <a:t>AUG</a:t>
            </a:r>
            <a:r>
              <a:rPr sz="1050" spc="5" dirty="0">
                <a:solidFill>
                  <a:srgbClr val="CD9146"/>
                </a:solidFill>
                <a:latin typeface="Arial MT"/>
                <a:cs typeface="Arial MT"/>
              </a:rPr>
              <a:t> </a:t>
            </a:r>
            <a:r>
              <a:rPr sz="1050" spc="-5" dirty="0">
                <a:solidFill>
                  <a:srgbClr val="CD9146"/>
                </a:solidFill>
                <a:latin typeface="Arial MT"/>
                <a:cs typeface="Arial MT"/>
              </a:rPr>
              <a:t>23	</a:t>
            </a:r>
            <a:fld id="{81D60167-4931-47E6-BA6A-407CBD079E47}" type="slidenum">
              <a:rPr sz="1200" dirty="0">
                <a:latin typeface="Arial MT"/>
                <a:cs typeface="Arial MT"/>
              </a:rPr>
              <a:t>13</a:t>
            </a:fld>
            <a:endParaRPr sz="1200">
              <a:latin typeface="Arial MT"/>
              <a:cs typeface="Arial M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72712" y="289778"/>
            <a:ext cx="28467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25" dirty="0">
                <a:solidFill>
                  <a:srgbClr val="756F6F"/>
                </a:solidFill>
                <a:latin typeface="Arial"/>
                <a:cs typeface="Arial"/>
              </a:rPr>
              <a:t> </a:t>
            </a:r>
            <a:r>
              <a:rPr sz="2000" b="1" spc="-5" dirty="0">
                <a:solidFill>
                  <a:srgbClr val="756F6F"/>
                </a:solidFill>
                <a:latin typeface="Arial"/>
                <a:cs typeface="Arial"/>
              </a:rPr>
              <a:t>14:</a:t>
            </a:r>
            <a:r>
              <a:rPr sz="2000" b="1" spc="-30" dirty="0">
                <a:solidFill>
                  <a:srgbClr val="756F6F"/>
                </a:solidFill>
                <a:latin typeface="Arial"/>
                <a:cs typeface="Arial"/>
              </a:rPr>
              <a:t> </a:t>
            </a:r>
            <a:r>
              <a:rPr sz="2000" b="1" spc="-5" dirty="0">
                <a:solidFill>
                  <a:srgbClr val="756F6F"/>
                </a:solidFill>
                <a:latin typeface="Arial"/>
                <a:cs typeface="Arial"/>
              </a:rPr>
              <a:t>Eye</a:t>
            </a:r>
            <a:r>
              <a:rPr sz="2000" b="1" spc="-20" dirty="0">
                <a:solidFill>
                  <a:srgbClr val="756F6F"/>
                </a:solidFill>
                <a:latin typeface="Arial"/>
                <a:cs typeface="Arial"/>
              </a:rPr>
              <a:t> </a:t>
            </a:r>
            <a:r>
              <a:rPr sz="2000" b="1" spc="-5" dirty="0">
                <a:solidFill>
                  <a:srgbClr val="756F6F"/>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3175825" y="684798"/>
            <a:ext cx="591947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00"/>
                </a:solidFill>
              </a:rPr>
              <a:t>ADMINISTER</a:t>
            </a:r>
            <a:r>
              <a:rPr sz="3600" spc="-45" dirty="0">
                <a:solidFill>
                  <a:srgbClr val="000000"/>
                </a:solidFill>
              </a:rPr>
              <a:t> </a:t>
            </a:r>
            <a:r>
              <a:rPr sz="3600" spc="-5" dirty="0">
                <a:solidFill>
                  <a:srgbClr val="BB8542"/>
                </a:solidFill>
              </a:rPr>
              <a:t>ANTIBIOTICS</a:t>
            </a:r>
            <a:endParaRPr sz="3600"/>
          </a:p>
        </p:txBody>
      </p:sp>
      <p:sp>
        <p:nvSpPr>
          <p:cNvPr id="5" name="object 5"/>
          <p:cNvSpPr/>
          <p:nvPr/>
        </p:nvSpPr>
        <p:spPr>
          <a:xfrm>
            <a:off x="6717030" y="5985509"/>
            <a:ext cx="720090" cy="720090"/>
          </a:xfrm>
          <a:custGeom>
            <a:avLst/>
            <a:gdLst/>
            <a:ahLst/>
            <a:cxnLst/>
            <a:rect l="l" t="t" r="r" b="b"/>
            <a:pathLst>
              <a:path w="720090" h="720090">
                <a:moveTo>
                  <a:pt x="360045" y="0"/>
                </a:move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4"/>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89"/>
                </a:lnTo>
                <a:lnTo>
                  <a:pt x="408900" y="716803"/>
                </a:lnTo>
                <a:lnTo>
                  <a:pt x="455758" y="707228"/>
                </a:lnTo>
                <a:lnTo>
                  <a:pt x="500189" y="691795"/>
                </a:lnTo>
                <a:lnTo>
                  <a:pt x="541765" y="670932"/>
                </a:lnTo>
                <a:lnTo>
                  <a:pt x="580056" y="645069"/>
                </a:lnTo>
                <a:lnTo>
                  <a:pt x="614633" y="614633"/>
                </a:lnTo>
                <a:lnTo>
                  <a:pt x="645069" y="580056"/>
                </a:lnTo>
                <a:lnTo>
                  <a:pt x="670932" y="541765"/>
                </a:lnTo>
                <a:lnTo>
                  <a:pt x="691795" y="500189"/>
                </a:lnTo>
                <a:lnTo>
                  <a:pt x="707228" y="455758"/>
                </a:lnTo>
                <a:lnTo>
                  <a:pt x="716803" y="408900"/>
                </a:lnTo>
                <a:lnTo>
                  <a:pt x="720090" y="360044"/>
                </a:lnTo>
                <a:lnTo>
                  <a:pt x="716803" y="311189"/>
                </a:lnTo>
                <a:lnTo>
                  <a:pt x="707228" y="264331"/>
                </a:lnTo>
                <a:lnTo>
                  <a:pt x="691795" y="219900"/>
                </a:lnTo>
                <a:lnTo>
                  <a:pt x="670932" y="178324"/>
                </a:lnTo>
                <a:lnTo>
                  <a:pt x="645069" y="140033"/>
                </a:lnTo>
                <a:lnTo>
                  <a:pt x="614633" y="105456"/>
                </a:lnTo>
                <a:lnTo>
                  <a:pt x="580056" y="75020"/>
                </a:lnTo>
                <a:lnTo>
                  <a:pt x="541765" y="49157"/>
                </a:lnTo>
                <a:lnTo>
                  <a:pt x="500189" y="28294"/>
                </a:lnTo>
                <a:lnTo>
                  <a:pt x="455758" y="12861"/>
                </a:lnTo>
                <a:lnTo>
                  <a:pt x="408900" y="3286"/>
                </a:lnTo>
                <a:lnTo>
                  <a:pt x="360045" y="0"/>
                </a:lnTo>
                <a:close/>
              </a:path>
            </a:pathLst>
          </a:custGeom>
          <a:solidFill>
            <a:srgbClr val="764666"/>
          </a:solidFill>
        </p:spPr>
        <p:txBody>
          <a:bodyPr wrap="square" lIns="0" tIns="0" rIns="0" bIns="0" rtlCol="0"/>
          <a:lstStyle/>
          <a:p>
            <a:endParaRPr/>
          </a:p>
        </p:txBody>
      </p:sp>
      <p:sp>
        <p:nvSpPr>
          <p:cNvPr id="6" name="object 6"/>
          <p:cNvSpPr txBox="1"/>
          <p:nvPr/>
        </p:nvSpPr>
        <p:spPr>
          <a:xfrm>
            <a:off x="4825724" y="6080382"/>
            <a:ext cx="2432685" cy="513080"/>
          </a:xfrm>
          <a:prstGeom prst="rect">
            <a:avLst/>
          </a:prstGeom>
        </p:spPr>
        <p:txBody>
          <a:bodyPr vert="horz" wrap="square" lIns="0" tIns="12065" rIns="0" bIns="0" rtlCol="0">
            <a:spAutoFit/>
          </a:bodyPr>
          <a:lstStyle/>
          <a:p>
            <a:pPr marL="12700">
              <a:lnSpc>
                <a:spcPct val="100000"/>
              </a:lnSpc>
              <a:spcBef>
                <a:spcPts val="95"/>
              </a:spcBef>
              <a:tabLst>
                <a:tab pos="2081530" algn="l"/>
              </a:tabLst>
            </a:pPr>
            <a:r>
              <a:rPr sz="3200" spc="-5" dirty="0">
                <a:solidFill>
                  <a:srgbClr val="2D3334"/>
                </a:solidFill>
                <a:latin typeface="Arial Black"/>
                <a:cs typeface="Arial Black"/>
              </a:rPr>
              <a:t>M A R C</a:t>
            </a:r>
            <a:r>
              <a:rPr sz="3200" dirty="0">
                <a:solidFill>
                  <a:srgbClr val="2D3334"/>
                </a:solidFill>
                <a:latin typeface="Arial Black"/>
                <a:cs typeface="Arial Black"/>
              </a:rPr>
              <a:t>	</a:t>
            </a:r>
            <a:r>
              <a:rPr sz="4800" spc="-7" baseline="1736" dirty="0">
                <a:solidFill>
                  <a:srgbClr val="FFFFFF"/>
                </a:solidFill>
                <a:latin typeface="Arial Black"/>
                <a:cs typeface="Arial Black"/>
              </a:rPr>
              <a:t>H</a:t>
            </a:r>
            <a:endParaRPr sz="4800" baseline="1736">
              <a:latin typeface="Arial Black"/>
              <a:cs typeface="Arial Black"/>
            </a:endParaRPr>
          </a:p>
        </p:txBody>
      </p:sp>
      <p:sp>
        <p:nvSpPr>
          <p:cNvPr id="7" name="object 7"/>
          <p:cNvSpPr txBox="1"/>
          <p:nvPr/>
        </p:nvSpPr>
        <p:spPr>
          <a:xfrm>
            <a:off x="689608" y="1624460"/>
            <a:ext cx="5888990" cy="1305560"/>
          </a:xfrm>
          <a:prstGeom prst="rect">
            <a:avLst/>
          </a:prstGeom>
        </p:spPr>
        <p:txBody>
          <a:bodyPr vert="horz" wrap="square" lIns="0" tIns="12700" rIns="0" bIns="0" rtlCol="0">
            <a:spAutoFit/>
          </a:bodyPr>
          <a:lstStyle/>
          <a:p>
            <a:pPr marL="12700" marR="5080">
              <a:lnSpc>
                <a:spcPct val="100000"/>
              </a:lnSpc>
              <a:spcBef>
                <a:spcPts val="100"/>
              </a:spcBef>
            </a:pPr>
            <a:r>
              <a:rPr sz="2100" spc="-5" dirty="0">
                <a:latin typeface="Arial MT"/>
                <a:cs typeface="Arial MT"/>
              </a:rPr>
              <a:t>If</a:t>
            </a:r>
            <a:r>
              <a:rPr sz="2100" spc="15" dirty="0">
                <a:latin typeface="Arial MT"/>
                <a:cs typeface="Arial MT"/>
              </a:rPr>
              <a:t> </a:t>
            </a:r>
            <a:r>
              <a:rPr sz="2100" spc="-5" dirty="0">
                <a:latin typeface="Arial MT"/>
                <a:cs typeface="Arial MT"/>
              </a:rPr>
              <a:t>the</a:t>
            </a:r>
            <a:r>
              <a:rPr sz="2100" spc="-10" dirty="0">
                <a:latin typeface="Arial MT"/>
                <a:cs typeface="Arial MT"/>
              </a:rPr>
              <a:t> </a:t>
            </a:r>
            <a:r>
              <a:rPr sz="2100" spc="-5" dirty="0">
                <a:latin typeface="Arial MT"/>
                <a:cs typeface="Arial MT"/>
              </a:rPr>
              <a:t>casualty</a:t>
            </a:r>
            <a:r>
              <a:rPr sz="2100" spc="-10" dirty="0">
                <a:latin typeface="Arial MT"/>
                <a:cs typeface="Arial MT"/>
              </a:rPr>
              <a:t> </a:t>
            </a:r>
            <a:r>
              <a:rPr sz="2100" dirty="0">
                <a:latin typeface="Arial MT"/>
                <a:cs typeface="Arial MT"/>
              </a:rPr>
              <a:t>is </a:t>
            </a:r>
            <a:r>
              <a:rPr sz="2100" spc="-5" dirty="0">
                <a:latin typeface="Arial MT"/>
                <a:cs typeface="Arial MT"/>
              </a:rPr>
              <a:t>conscious,</a:t>
            </a:r>
            <a:r>
              <a:rPr sz="2100" spc="-10" dirty="0">
                <a:latin typeface="Arial MT"/>
                <a:cs typeface="Arial MT"/>
              </a:rPr>
              <a:t> </a:t>
            </a:r>
            <a:r>
              <a:rPr sz="2100" spc="-5" dirty="0">
                <a:latin typeface="Arial MT"/>
                <a:cs typeface="Arial MT"/>
              </a:rPr>
              <a:t>ensure</a:t>
            </a:r>
            <a:r>
              <a:rPr sz="2100" spc="-10" dirty="0">
                <a:latin typeface="Arial MT"/>
                <a:cs typeface="Arial MT"/>
              </a:rPr>
              <a:t> </a:t>
            </a:r>
            <a:r>
              <a:rPr sz="2100" spc="-5" dirty="0">
                <a:latin typeface="Arial MT"/>
                <a:cs typeface="Arial MT"/>
              </a:rPr>
              <a:t>administration </a:t>
            </a:r>
            <a:r>
              <a:rPr sz="2100" spc="-565" dirty="0">
                <a:latin typeface="Arial MT"/>
                <a:cs typeface="Arial MT"/>
              </a:rPr>
              <a:t> </a:t>
            </a:r>
            <a:r>
              <a:rPr sz="2100" dirty="0">
                <a:latin typeface="Arial MT"/>
                <a:cs typeface="Arial MT"/>
              </a:rPr>
              <a:t>of</a:t>
            </a:r>
            <a:r>
              <a:rPr sz="2100" spc="25" dirty="0">
                <a:latin typeface="Arial MT"/>
                <a:cs typeface="Arial MT"/>
              </a:rPr>
              <a:t> </a:t>
            </a:r>
            <a:r>
              <a:rPr sz="2100" spc="-5" dirty="0">
                <a:latin typeface="Arial MT"/>
                <a:cs typeface="Arial MT"/>
              </a:rPr>
              <a:t>the</a:t>
            </a:r>
            <a:r>
              <a:rPr sz="2100" spc="20" dirty="0">
                <a:latin typeface="Arial MT"/>
                <a:cs typeface="Arial MT"/>
              </a:rPr>
              <a:t> </a:t>
            </a:r>
            <a:r>
              <a:rPr sz="2100" spc="-5" dirty="0">
                <a:latin typeface="Arial MT"/>
                <a:cs typeface="Arial MT"/>
              </a:rPr>
              <a:t>complete</a:t>
            </a:r>
            <a:r>
              <a:rPr sz="2100" spc="20" dirty="0">
                <a:latin typeface="Arial MT"/>
                <a:cs typeface="Arial MT"/>
              </a:rPr>
              <a:t> </a:t>
            </a:r>
            <a:r>
              <a:rPr sz="2100" b="1" spc="-5" dirty="0">
                <a:latin typeface="Arial"/>
                <a:cs typeface="Arial"/>
              </a:rPr>
              <a:t>combat</a:t>
            </a:r>
            <a:r>
              <a:rPr sz="2100" b="1" spc="10" dirty="0">
                <a:latin typeface="Arial"/>
                <a:cs typeface="Arial"/>
              </a:rPr>
              <a:t> </a:t>
            </a:r>
            <a:r>
              <a:rPr sz="2100" b="1" spc="-5" dirty="0">
                <a:latin typeface="Arial"/>
                <a:cs typeface="Arial"/>
              </a:rPr>
              <a:t>wound</a:t>
            </a:r>
            <a:r>
              <a:rPr sz="2100" b="1" spc="50" dirty="0">
                <a:latin typeface="Arial"/>
                <a:cs typeface="Arial"/>
              </a:rPr>
              <a:t> </a:t>
            </a:r>
            <a:r>
              <a:rPr sz="2100" b="1" spc="-5" dirty="0">
                <a:latin typeface="Arial"/>
                <a:cs typeface="Arial"/>
              </a:rPr>
              <a:t>medication </a:t>
            </a:r>
            <a:r>
              <a:rPr sz="2100" b="1" dirty="0">
                <a:latin typeface="Arial"/>
                <a:cs typeface="Arial"/>
              </a:rPr>
              <a:t> pack</a:t>
            </a:r>
            <a:r>
              <a:rPr sz="2100" b="1" spc="30" dirty="0">
                <a:latin typeface="Arial"/>
                <a:cs typeface="Arial"/>
              </a:rPr>
              <a:t> </a:t>
            </a:r>
            <a:r>
              <a:rPr sz="2100" b="1" spc="-5" dirty="0">
                <a:latin typeface="Arial"/>
                <a:cs typeface="Arial"/>
              </a:rPr>
              <a:t>(CWMP)</a:t>
            </a:r>
            <a:r>
              <a:rPr sz="2100" b="1" spc="45" dirty="0">
                <a:latin typeface="Arial"/>
                <a:cs typeface="Arial"/>
              </a:rPr>
              <a:t> </a:t>
            </a:r>
            <a:r>
              <a:rPr sz="2100" spc="-5" dirty="0">
                <a:latin typeface="Arial MT"/>
                <a:cs typeface="Arial MT"/>
              </a:rPr>
              <a:t>including</a:t>
            </a:r>
            <a:r>
              <a:rPr sz="2100" spc="30" dirty="0">
                <a:latin typeface="Arial MT"/>
                <a:cs typeface="Arial MT"/>
              </a:rPr>
              <a:t> </a:t>
            </a:r>
            <a:r>
              <a:rPr sz="2100" b="1" spc="-5" dirty="0">
                <a:latin typeface="Arial"/>
                <a:cs typeface="Arial"/>
              </a:rPr>
              <a:t>400</a:t>
            </a:r>
            <a:r>
              <a:rPr sz="2100" b="1" spc="20" dirty="0">
                <a:latin typeface="Arial"/>
                <a:cs typeface="Arial"/>
              </a:rPr>
              <a:t> </a:t>
            </a:r>
            <a:r>
              <a:rPr sz="2100" b="1" spc="-5" dirty="0">
                <a:latin typeface="Arial"/>
                <a:cs typeface="Arial"/>
              </a:rPr>
              <a:t>mg </a:t>
            </a:r>
            <a:r>
              <a:rPr sz="2100" b="1" dirty="0">
                <a:latin typeface="Arial"/>
                <a:cs typeface="Arial"/>
              </a:rPr>
              <a:t> </a:t>
            </a:r>
            <a:r>
              <a:rPr sz="2100" b="1" spc="-5" dirty="0">
                <a:latin typeface="Arial"/>
                <a:cs typeface="Arial"/>
              </a:rPr>
              <a:t>MOXIFLOXACIN</a:t>
            </a:r>
            <a:r>
              <a:rPr sz="2100" b="1" spc="10" dirty="0">
                <a:latin typeface="Arial"/>
                <a:cs typeface="Arial"/>
              </a:rPr>
              <a:t> </a:t>
            </a:r>
            <a:r>
              <a:rPr sz="2100" spc="-5" dirty="0">
                <a:latin typeface="Arial MT"/>
                <a:cs typeface="Arial MT"/>
              </a:rPr>
              <a:t>tablet</a:t>
            </a:r>
            <a:r>
              <a:rPr sz="2100" spc="-20" dirty="0">
                <a:latin typeface="Arial MT"/>
                <a:cs typeface="Arial MT"/>
              </a:rPr>
              <a:t> </a:t>
            </a:r>
            <a:r>
              <a:rPr sz="2100" dirty="0">
                <a:latin typeface="Arial MT"/>
                <a:cs typeface="Arial MT"/>
              </a:rPr>
              <a:t>by</a:t>
            </a:r>
            <a:r>
              <a:rPr sz="2100" spc="-5" dirty="0">
                <a:latin typeface="Arial MT"/>
                <a:cs typeface="Arial MT"/>
              </a:rPr>
              <a:t> mouth</a:t>
            </a:r>
            <a:endParaRPr sz="2100" dirty="0">
              <a:latin typeface="Arial MT"/>
              <a:cs typeface="Arial MT"/>
            </a:endParaRPr>
          </a:p>
        </p:txBody>
      </p:sp>
      <p:grpSp>
        <p:nvGrpSpPr>
          <p:cNvPr id="8" name="object 8"/>
          <p:cNvGrpSpPr/>
          <p:nvPr/>
        </p:nvGrpSpPr>
        <p:grpSpPr>
          <a:xfrm>
            <a:off x="7668006" y="2042288"/>
            <a:ext cx="3923029" cy="3738245"/>
            <a:chOff x="7668006" y="2042288"/>
            <a:chExt cx="3923029" cy="3738245"/>
          </a:xfrm>
        </p:grpSpPr>
        <p:pic>
          <p:nvPicPr>
            <p:cNvPr id="9" name="object 9"/>
            <p:cNvPicPr/>
            <p:nvPr/>
          </p:nvPicPr>
          <p:blipFill>
            <a:blip r:embed="rId4" cstate="print"/>
            <a:stretch>
              <a:fillRect/>
            </a:stretch>
          </p:blipFill>
          <p:spPr>
            <a:xfrm>
              <a:off x="10000146" y="2042288"/>
              <a:ext cx="1144448" cy="2207071"/>
            </a:xfrm>
            <a:prstGeom prst="rect">
              <a:avLst/>
            </a:prstGeom>
          </p:spPr>
        </p:pic>
        <p:sp>
          <p:nvSpPr>
            <p:cNvPr id="10" name="object 10"/>
            <p:cNvSpPr/>
            <p:nvPr/>
          </p:nvSpPr>
          <p:spPr>
            <a:xfrm>
              <a:off x="7677531" y="4560956"/>
              <a:ext cx="3903979" cy="1210310"/>
            </a:xfrm>
            <a:custGeom>
              <a:avLst/>
              <a:gdLst/>
              <a:ahLst/>
              <a:cxnLst/>
              <a:rect l="l" t="t" r="r" b="b"/>
              <a:pathLst>
                <a:path w="3903979" h="1210310">
                  <a:moveTo>
                    <a:pt x="3811828" y="0"/>
                  </a:moveTo>
                  <a:lnTo>
                    <a:pt x="91897" y="0"/>
                  </a:lnTo>
                  <a:lnTo>
                    <a:pt x="56128" y="7220"/>
                  </a:lnTo>
                  <a:lnTo>
                    <a:pt x="26917" y="26912"/>
                  </a:lnTo>
                  <a:lnTo>
                    <a:pt x="7222" y="56123"/>
                  </a:lnTo>
                  <a:lnTo>
                    <a:pt x="0" y="91897"/>
                  </a:lnTo>
                  <a:lnTo>
                    <a:pt x="0" y="1118146"/>
                  </a:lnTo>
                  <a:lnTo>
                    <a:pt x="7222" y="1153922"/>
                  </a:lnTo>
                  <a:lnTo>
                    <a:pt x="26917" y="1183136"/>
                  </a:lnTo>
                  <a:lnTo>
                    <a:pt x="56128" y="1202833"/>
                  </a:lnTo>
                  <a:lnTo>
                    <a:pt x="91897" y="1210055"/>
                  </a:lnTo>
                  <a:lnTo>
                    <a:pt x="3811828" y="1210055"/>
                  </a:lnTo>
                  <a:lnTo>
                    <a:pt x="3847597" y="1202833"/>
                  </a:lnTo>
                  <a:lnTo>
                    <a:pt x="3876808" y="1183136"/>
                  </a:lnTo>
                  <a:lnTo>
                    <a:pt x="3896503" y="1153922"/>
                  </a:lnTo>
                  <a:lnTo>
                    <a:pt x="3903726" y="1118146"/>
                  </a:lnTo>
                  <a:lnTo>
                    <a:pt x="3903726" y="91897"/>
                  </a:lnTo>
                  <a:lnTo>
                    <a:pt x="3896503" y="56123"/>
                  </a:lnTo>
                  <a:lnTo>
                    <a:pt x="3876808" y="26912"/>
                  </a:lnTo>
                  <a:lnTo>
                    <a:pt x="3847597" y="7220"/>
                  </a:lnTo>
                  <a:lnTo>
                    <a:pt x="3811828" y="0"/>
                  </a:lnTo>
                  <a:close/>
                </a:path>
              </a:pathLst>
            </a:custGeom>
            <a:solidFill>
              <a:srgbClr val="FFF4D2"/>
            </a:solidFill>
          </p:spPr>
          <p:txBody>
            <a:bodyPr wrap="square" lIns="0" tIns="0" rIns="0" bIns="0" rtlCol="0"/>
            <a:lstStyle/>
            <a:p>
              <a:endParaRPr/>
            </a:p>
          </p:txBody>
        </p:sp>
        <p:sp>
          <p:nvSpPr>
            <p:cNvPr id="11" name="object 11"/>
            <p:cNvSpPr/>
            <p:nvPr/>
          </p:nvSpPr>
          <p:spPr>
            <a:xfrm>
              <a:off x="7677531" y="4560956"/>
              <a:ext cx="3903979" cy="1210310"/>
            </a:xfrm>
            <a:custGeom>
              <a:avLst/>
              <a:gdLst/>
              <a:ahLst/>
              <a:cxnLst/>
              <a:rect l="l" t="t" r="r" b="b"/>
              <a:pathLst>
                <a:path w="3903979" h="1210310">
                  <a:moveTo>
                    <a:pt x="0" y="91897"/>
                  </a:moveTo>
                  <a:lnTo>
                    <a:pt x="7222" y="56123"/>
                  </a:lnTo>
                  <a:lnTo>
                    <a:pt x="26917" y="26912"/>
                  </a:lnTo>
                  <a:lnTo>
                    <a:pt x="56128" y="7220"/>
                  </a:lnTo>
                  <a:lnTo>
                    <a:pt x="91897" y="0"/>
                  </a:lnTo>
                  <a:lnTo>
                    <a:pt x="3811828" y="0"/>
                  </a:lnTo>
                  <a:lnTo>
                    <a:pt x="3847597" y="7220"/>
                  </a:lnTo>
                  <a:lnTo>
                    <a:pt x="3876808" y="26912"/>
                  </a:lnTo>
                  <a:lnTo>
                    <a:pt x="3896503" y="56123"/>
                  </a:lnTo>
                  <a:lnTo>
                    <a:pt x="3903726" y="91897"/>
                  </a:lnTo>
                  <a:lnTo>
                    <a:pt x="3903726" y="1118146"/>
                  </a:lnTo>
                  <a:lnTo>
                    <a:pt x="3896503" y="1153922"/>
                  </a:lnTo>
                  <a:lnTo>
                    <a:pt x="3876808" y="1183136"/>
                  </a:lnTo>
                  <a:lnTo>
                    <a:pt x="3847597" y="1202833"/>
                  </a:lnTo>
                  <a:lnTo>
                    <a:pt x="3811828" y="1210055"/>
                  </a:lnTo>
                  <a:lnTo>
                    <a:pt x="91897" y="1210055"/>
                  </a:lnTo>
                  <a:lnTo>
                    <a:pt x="56128" y="1202833"/>
                  </a:lnTo>
                  <a:lnTo>
                    <a:pt x="26917" y="1183136"/>
                  </a:lnTo>
                  <a:lnTo>
                    <a:pt x="7222" y="1153922"/>
                  </a:lnTo>
                  <a:lnTo>
                    <a:pt x="0" y="1118146"/>
                  </a:lnTo>
                  <a:lnTo>
                    <a:pt x="0" y="91897"/>
                  </a:lnTo>
                  <a:close/>
                </a:path>
              </a:pathLst>
            </a:custGeom>
            <a:ln w="19050">
              <a:solidFill>
                <a:srgbClr val="CD9146"/>
              </a:solidFill>
            </a:ln>
          </p:spPr>
          <p:txBody>
            <a:bodyPr wrap="square" lIns="0" tIns="0" rIns="0" bIns="0" rtlCol="0"/>
            <a:lstStyle/>
            <a:p>
              <a:endParaRPr/>
            </a:p>
          </p:txBody>
        </p:sp>
      </p:grpSp>
      <p:grpSp>
        <p:nvGrpSpPr>
          <p:cNvPr id="12" name="object 12"/>
          <p:cNvGrpSpPr/>
          <p:nvPr/>
        </p:nvGrpSpPr>
        <p:grpSpPr>
          <a:xfrm>
            <a:off x="547306" y="6007793"/>
            <a:ext cx="3208020" cy="621665"/>
            <a:chOff x="547306" y="6007793"/>
            <a:chExt cx="3208020" cy="621665"/>
          </a:xfrm>
        </p:grpSpPr>
        <p:sp>
          <p:nvSpPr>
            <p:cNvPr id="13" name="object 13"/>
            <p:cNvSpPr/>
            <p:nvPr/>
          </p:nvSpPr>
          <p:spPr>
            <a:xfrm>
              <a:off x="552069" y="6012555"/>
              <a:ext cx="3198495" cy="612140"/>
            </a:xfrm>
            <a:custGeom>
              <a:avLst/>
              <a:gdLst/>
              <a:ahLst/>
              <a:cxnLst/>
              <a:rect l="l" t="t" r="r" b="b"/>
              <a:pathLst>
                <a:path w="3198495" h="612140">
                  <a:moveTo>
                    <a:pt x="3127857" y="0"/>
                  </a:moveTo>
                  <a:lnTo>
                    <a:pt x="70256" y="0"/>
                  </a:lnTo>
                  <a:lnTo>
                    <a:pt x="42910" y="5521"/>
                  </a:lnTo>
                  <a:lnTo>
                    <a:pt x="20578" y="20578"/>
                  </a:lnTo>
                  <a:lnTo>
                    <a:pt x="5521" y="42910"/>
                  </a:lnTo>
                  <a:lnTo>
                    <a:pt x="0" y="70256"/>
                  </a:lnTo>
                  <a:lnTo>
                    <a:pt x="0" y="541642"/>
                  </a:lnTo>
                  <a:lnTo>
                    <a:pt x="5521" y="568985"/>
                  </a:lnTo>
                  <a:lnTo>
                    <a:pt x="20578" y="591313"/>
                  </a:lnTo>
                  <a:lnTo>
                    <a:pt x="42910" y="606366"/>
                  </a:lnTo>
                  <a:lnTo>
                    <a:pt x="70256" y="611886"/>
                  </a:lnTo>
                  <a:lnTo>
                    <a:pt x="3127857" y="611886"/>
                  </a:lnTo>
                  <a:lnTo>
                    <a:pt x="3155203" y="606366"/>
                  </a:lnTo>
                  <a:lnTo>
                    <a:pt x="3177535" y="591313"/>
                  </a:lnTo>
                  <a:lnTo>
                    <a:pt x="3192592" y="568985"/>
                  </a:lnTo>
                  <a:lnTo>
                    <a:pt x="3198114" y="541642"/>
                  </a:lnTo>
                  <a:lnTo>
                    <a:pt x="3198114" y="70256"/>
                  </a:lnTo>
                  <a:lnTo>
                    <a:pt x="3192592" y="42910"/>
                  </a:lnTo>
                  <a:lnTo>
                    <a:pt x="3177535" y="20578"/>
                  </a:lnTo>
                  <a:lnTo>
                    <a:pt x="3155203" y="5521"/>
                  </a:lnTo>
                  <a:lnTo>
                    <a:pt x="3127857" y="0"/>
                  </a:lnTo>
                  <a:close/>
                </a:path>
              </a:pathLst>
            </a:custGeom>
            <a:solidFill>
              <a:srgbClr val="639DD3">
                <a:alpha val="74510"/>
              </a:srgbClr>
            </a:solidFill>
          </p:spPr>
          <p:txBody>
            <a:bodyPr wrap="square" lIns="0" tIns="0" rIns="0" bIns="0" rtlCol="0"/>
            <a:lstStyle/>
            <a:p>
              <a:endParaRPr/>
            </a:p>
          </p:txBody>
        </p:sp>
        <p:sp>
          <p:nvSpPr>
            <p:cNvPr id="14" name="object 14"/>
            <p:cNvSpPr/>
            <p:nvPr/>
          </p:nvSpPr>
          <p:spPr>
            <a:xfrm>
              <a:off x="552069" y="6012555"/>
              <a:ext cx="3198495" cy="612140"/>
            </a:xfrm>
            <a:custGeom>
              <a:avLst/>
              <a:gdLst/>
              <a:ahLst/>
              <a:cxnLst/>
              <a:rect l="l" t="t" r="r" b="b"/>
              <a:pathLst>
                <a:path w="3198495" h="612140">
                  <a:moveTo>
                    <a:pt x="0" y="70256"/>
                  </a:moveTo>
                  <a:lnTo>
                    <a:pt x="5521" y="42910"/>
                  </a:lnTo>
                  <a:lnTo>
                    <a:pt x="20578" y="20578"/>
                  </a:lnTo>
                  <a:lnTo>
                    <a:pt x="42910" y="5521"/>
                  </a:lnTo>
                  <a:lnTo>
                    <a:pt x="70256" y="0"/>
                  </a:lnTo>
                  <a:lnTo>
                    <a:pt x="3127857" y="0"/>
                  </a:lnTo>
                  <a:lnTo>
                    <a:pt x="3155203" y="5521"/>
                  </a:lnTo>
                  <a:lnTo>
                    <a:pt x="3177535" y="20578"/>
                  </a:lnTo>
                  <a:lnTo>
                    <a:pt x="3192592" y="42910"/>
                  </a:lnTo>
                  <a:lnTo>
                    <a:pt x="3198114" y="70256"/>
                  </a:lnTo>
                  <a:lnTo>
                    <a:pt x="3198114" y="541642"/>
                  </a:lnTo>
                  <a:lnTo>
                    <a:pt x="3192592" y="568985"/>
                  </a:lnTo>
                  <a:lnTo>
                    <a:pt x="3177535" y="591313"/>
                  </a:lnTo>
                  <a:lnTo>
                    <a:pt x="3155203" y="606366"/>
                  </a:lnTo>
                  <a:lnTo>
                    <a:pt x="3127857" y="611886"/>
                  </a:lnTo>
                  <a:lnTo>
                    <a:pt x="70256" y="611886"/>
                  </a:lnTo>
                  <a:lnTo>
                    <a:pt x="42910" y="606366"/>
                  </a:lnTo>
                  <a:lnTo>
                    <a:pt x="20578" y="591313"/>
                  </a:lnTo>
                  <a:lnTo>
                    <a:pt x="5521" y="568985"/>
                  </a:lnTo>
                  <a:lnTo>
                    <a:pt x="0" y="541642"/>
                  </a:lnTo>
                  <a:lnTo>
                    <a:pt x="0" y="70256"/>
                  </a:lnTo>
                  <a:close/>
                </a:path>
              </a:pathLst>
            </a:custGeom>
            <a:ln w="9525">
              <a:solidFill>
                <a:srgbClr val="A0C1E7"/>
              </a:solidFill>
            </a:ln>
          </p:spPr>
          <p:txBody>
            <a:bodyPr wrap="square" lIns="0" tIns="0" rIns="0" bIns="0" rtlCol="0"/>
            <a:lstStyle/>
            <a:p>
              <a:endParaRPr/>
            </a:p>
          </p:txBody>
        </p:sp>
      </p:grpSp>
      <p:sp>
        <p:nvSpPr>
          <p:cNvPr id="15" name="object 15"/>
          <p:cNvSpPr txBox="1"/>
          <p:nvPr/>
        </p:nvSpPr>
        <p:spPr>
          <a:xfrm>
            <a:off x="1224567" y="6171277"/>
            <a:ext cx="2364740" cy="269875"/>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Arial"/>
                <a:cs typeface="Arial"/>
              </a:rPr>
              <a:t>Level</a:t>
            </a:r>
            <a:r>
              <a:rPr sz="1600" b="1" spc="-20" dirty="0">
                <a:latin typeface="Arial"/>
                <a:cs typeface="Arial"/>
              </a:rPr>
              <a:t> </a:t>
            </a:r>
            <a:r>
              <a:rPr sz="1600" b="1" spc="-5" dirty="0">
                <a:latin typeface="Arial"/>
                <a:cs typeface="Arial"/>
              </a:rPr>
              <a:t>of</a:t>
            </a:r>
            <a:r>
              <a:rPr sz="1600" b="1" spc="-15" dirty="0">
                <a:latin typeface="Arial"/>
                <a:cs typeface="Arial"/>
              </a:rPr>
              <a:t> </a:t>
            </a:r>
            <a:r>
              <a:rPr sz="1600" b="1" spc="-5" dirty="0">
                <a:latin typeface="Arial"/>
                <a:cs typeface="Arial"/>
              </a:rPr>
              <a:t>Evidence:</a:t>
            </a:r>
            <a:r>
              <a:rPr sz="1600" b="1" spc="-15" dirty="0">
                <a:latin typeface="Arial"/>
                <a:cs typeface="Arial"/>
              </a:rPr>
              <a:t> </a:t>
            </a:r>
            <a:r>
              <a:rPr sz="1600" dirty="0">
                <a:latin typeface="Arial MT"/>
                <a:cs typeface="Arial MT"/>
              </a:rPr>
              <a:t>B-NR</a:t>
            </a:r>
            <a:endParaRPr sz="1600">
              <a:latin typeface="Arial MT"/>
              <a:cs typeface="Arial MT"/>
            </a:endParaRPr>
          </a:p>
        </p:txBody>
      </p:sp>
      <p:grpSp>
        <p:nvGrpSpPr>
          <p:cNvPr id="16" name="object 16"/>
          <p:cNvGrpSpPr/>
          <p:nvPr/>
        </p:nvGrpSpPr>
        <p:grpSpPr>
          <a:xfrm>
            <a:off x="542544" y="4895090"/>
            <a:ext cx="6283960" cy="1963420"/>
            <a:chOff x="542544" y="4895090"/>
            <a:chExt cx="6283960" cy="1963420"/>
          </a:xfrm>
        </p:grpSpPr>
        <p:pic>
          <p:nvPicPr>
            <p:cNvPr id="17" name="object 17"/>
            <p:cNvPicPr/>
            <p:nvPr/>
          </p:nvPicPr>
          <p:blipFill>
            <a:blip r:embed="rId5" cstate="print"/>
            <a:stretch>
              <a:fillRect/>
            </a:stretch>
          </p:blipFill>
          <p:spPr>
            <a:xfrm>
              <a:off x="542544" y="5959601"/>
              <a:ext cx="926591" cy="898397"/>
            </a:xfrm>
            <a:prstGeom prst="rect">
              <a:avLst/>
            </a:prstGeom>
          </p:spPr>
        </p:pic>
        <p:pic>
          <p:nvPicPr>
            <p:cNvPr id="18" name="object 18"/>
            <p:cNvPicPr/>
            <p:nvPr/>
          </p:nvPicPr>
          <p:blipFill>
            <a:blip r:embed="rId6" cstate="print"/>
            <a:stretch>
              <a:fillRect/>
            </a:stretch>
          </p:blipFill>
          <p:spPr>
            <a:xfrm>
              <a:off x="736854" y="6153911"/>
              <a:ext cx="339851" cy="391667"/>
            </a:xfrm>
            <a:prstGeom prst="rect">
              <a:avLst/>
            </a:prstGeom>
          </p:spPr>
        </p:pic>
        <p:sp>
          <p:nvSpPr>
            <p:cNvPr id="19" name="object 19"/>
            <p:cNvSpPr/>
            <p:nvPr/>
          </p:nvSpPr>
          <p:spPr>
            <a:xfrm>
              <a:off x="611505" y="4904615"/>
              <a:ext cx="6205220" cy="1003300"/>
            </a:xfrm>
            <a:custGeom>
              <a:avLst/>
              <a:gdLst/>
              <a:ahLst/>
              <a:cxnLst/>
              <a:rect l="l" t="t" r="r" b="b"/>
              <a:pathLst>
                <a:path w="6205220" h="1003300">
                  <a:moveTo>
                    <a:pt x="6128804" y="0"/>
                  </a:moveTo>
                  <a:lnTo>
                    <a:pt x="76161" y="0"/>
                  </a:lnTo>
                  <a:lnTo>
                    <a:pt x="46516" y="5985"/>
                  </a:lnTo>
                  <a:lnTo>
                    <a:pt x="22307" y="22307"/>
                  </a:lnTo>
                  <a:lnTo>
                    <a:pt x="5985" y="46516"/>
                  </a:lnTo>
                  <a:lnTo>
                    <a:pt x="0" y="76161"/>
                  </a:lnTo>
                  <a:lnTo>
                    <a:pt x="0" y="926630"/>
                  </a:lnTo>
                  <a:lnTo>
                    <a:pt x="5985" y="956275"/>
                  </a:lnTo>
                  <a:lnTo>
                    <a:pt x="22307" y="980484"/>
                  </a:lnTo>
                  <a:lnTo>
                    <a:pt x="46516" y="996806"/>
                  </a:lnTo>
                  <a:lnTo>
                    <a:pt x="76161" y="1002791"/>
                  </a:lnTo>
                  <a:lnTo>
                    <a:pt x="6128804" y="1002791"/>
                  </a:lnTo>
                  <a:lnTo>
                    <a:pt x="6158449" y="996806"/>
                  </a:lnTo>
                  <a:lnTo>
                    <a:pt x="6182658" y="980484"/>
                  </a:lnTo>
                  <a:lnTo>
                    <a:pt x="6198980" y="956275"/>
                  </a:lnTo>
                  <a:lnTo>
                    <a:pt x="6204966" y="926630"/>
                  </a:lnTo>
                  <a:lnTo>
                    <a:pt x="6204966" y="76161"/>
                  </a:lnTo>
                  <a:lnTo>
                    <a:pt x="6198980" y="46516"/>
                  </a:lnTo>
                  <a:lnTo>
                    <a:pt x="6182658" y="22307"/>
                  </a:lnTo>
                  <a:lnTo>
                    <a:pt x="6158449" y="5985"/>
                  </a:lnTo>
                  <a:lnTo>
                    <a:pt x="6128804" y="0"/>
                  </a:lnTo>
                  <a:close/>
                </a:path>
              </a:pathLst>
            </a:custGeom>
            <a:solidFill>
              <a:srgbClr val="FFF4D2"/>
            </a:solidFill>
          </p:spPr>
          <p:txBody>
            <a:bodyPr wrap="square" lIns="0" tIns="0" rIns="0" bIns="0" rtlCol="0"/>
            <a:lstStyle/>
            <a:p>
              <a:endParaRPr/>
            </a:p>
          </p:txBody>
        </p:sp>
        <p:sp>
          <p:nvSpPr>
            <p:cNvPr id="20" name="object 20"/>
            <p:cNvSpPr/>
            <p:nvPr/>
          </p:nvSpPr>
          <p:spPr>
            <a:xfrm>
              <a:off x="611505" y="4904615"/>
              <a:ext cx="6205220" cy="1003300"/>
            </a:xfrm>
            <a:custGeom>
              <a:avLst/>
              <a:gdLst/>
              <a:ahLst/>
              <a:cxnLst/>
              <a:rect l="l" t="t" r="r" b="b"/>
              <a:pathLst>
                <a:path w="6205220" h="1003300">
                  <a:moveTo>
                    <a:pt x="0" y="76161"/>
                  </a:moveTo>
                  <a:lnTo>
                    <a:pt x="5985" y="46516"/>
                  </a:lnTo>
                  <a:lnTo>
                    <a:pt x="22307" y="22307"/>
                  </a:lnTo>
                  <a:lnTo>
                    <a:pt x="46516" y="5985"/>
                  </a:lnTo>
                  <a:lnTo>
                    <a:pt x="76161" y="0"/>
                  </a:lnTo>
                  <a:lnTo>
                    <a:pt x="6128804" y="0"/>
                  </a:lnTo>
                  <a:lnTo>
                    <a:pt x="6158449" y="5985"/>
                  </a:lnTo>
                  <a:lnTo>
                    <a:pt x="6182658" y="22307"/>
                  </a:lnTo>
                  <a:lnTo>
                    <a:pt x="6198980" y="46516"/>
                  </a:lnTo>
                  <a:lnTo>
                    <a:pt x="6204966" y="76161"/>
                  </a:lnTo>
                  <a:lnTo>
                    <a:pt x="6204966" y="926630"/>
                  </a:lnTo>
                  <a:lnTo>
                    <a:pt x="6198980" y="956275"/>
                  </a:lnTo>
                  <a:lnTo>
                    <a:pt x="6182658" y="980484"/>
                  </a:lnTo>
                  <a:lnTo>
                    <a:pt x="6158449" y="996806"/>
                  </a:lnTo>
                  <a:lnTo>
                    <a:pt x="6128804" y="1002791"/>
                  </a:lnTo>
                  <a:lnTo>
                    <a:pt x="76161" y="1002791"/>
                  </a:lnTo>
                  <a:lnTo>
                    <a:pt x="46516" y="996806"/>
                  </a:lnTo>
                  <a:lnTo>
                    <a:pt x="22307" y="980484"/>
                  </a:lnTo>
                  <a:lnTo>
                    <a:pt x="5985" y="956275"/>
                  </a:lnTo>
                  <a:lnTo>
                    <a:pt x="0" y="926630"/>
                  </a:lnTo>
                  <a:lnTo>
                    <a:pt x="0" y="76161"/>
                  </a:lnTo>
                  <a:close/>
                </a:path>
              </a:pathLst>
            </a:custGeom>
            <a:ln w="19050">
              <a:solidFill>
                <a:srgbClr val="CD9146"/>
              </a:solidFill>
            </a:ln>
          </p:spPr>
          <p:txBody>
            <a:bodyPr wrap="square" lIns="0" tIns="0" rIns="0" bIns="0" rtlCol="0"/>
            <a:lstStyle/>
            <a:p>
              <a:endParaRPr/>
            </a:p>
          </p:txBody>
        </p:sp>
        <p:pic>
          <p:nvPicPr>
            <p:cNvPr id="21" name="object 21"/>
            <p:cNvPicPr/>
            <p:nvPr/>
          </p:nvPicPr>
          <p:blipFill>
            <a:blip r:embed="rId7" cstate="print"/>
            <a:stretch>
              <a:fillRect/>
            </a:stretch>
          </p:blipFill>
          <p:spPr>
            <a:xfrm>
              <a:off x="740664" y="5137403"/>
              <a:ext cx="640079" cy="548639"/>
            </a:xfrm>
            <a:prstGeom prst="rect">
              <a:avLst/>
            </a:prstGeom>
          </p:spPr>
        </p:pic>
      </p:grpSp>
      <p:sp>
        <p:nvSpPr>
          <p:cNvPr id="22" name="object 22"/>
          <p:cNvSpPr txBox="1"/>
          <p:nvPr/>
        </p:nvSpPr>
        <p:spPr>
          <a:xfrm>
            <a:off x="963776" y="3041704"/>
            <a:ext cx="5678170" cy="2783205"/>
          </a:xfrm>
          <a:prstGeom prst="rect">
            <a:avLst/>
          </a:prstGeom>
        </p:spPr>
        <p:txBody>
          <a:bodyPr vert="horz" wrap="square" lIns="0" tIns="12700" rIns="0" bIns="0" rtlCol="0">
            <a:spAutoFit/>
          </a:bodyPr>
          <a:lstStyle/>
          <a:p>
            <a:pPr marL="12700" marR="312420">
              <a:lnSpc>
                <a:spcPct val="100000"/>
              </a:lnSpc>
              <a:spcBef>
                <a:spcPts val="100"/>
              </a:spcBef>
            </a:pPr>
            <a:r>
              <a:rPr sz="2100" spc="-5" dirty="0">
                <a:latin typeface="Arial MT"/>
                <a:cs typeface="Arial MT"/>
              </a:rPr>
              <a:t>If the casualty </a:t>
            </a:r>
            <a:r>
              <a:rPr sz="2100" dirty="0">
                <a:latin typeface="Arial MT"/>
                <a:cs typeface="Arial MT"/>
              </a:rPr>
              <a:t>is </a:t>
            </a:r>
            <a:r>
              <a:rPr sz="2100" spc="-5" dirty="0">
                <a:latin typeface="Arial MT"/>
                <a:cs typeface="Arial MT"/>
              </a:rPr>
              <a:t>unconscious </a:t>
            </a:r>
            <a:r>
              <a:rPr sz="2100" dirty="0">
                <a:latin typeface="Arial MT"/>
                <a:cs typeface="Arial MT"/>
              </a:rPr>
              <a:t>or in </a:t>
            </a:r>
            <a:r>
              <a:rPr sz="2100" spc="-5" dirty="0">
                <a:latin typeface="Arial MT"/>
                <a:cs typeface="Arial MT"/>
              </a:rPr>
              <a:t>shock </a:t>
            </a:r>
            <a:r>
              <a:rPr sz="2100" dirty="0">
                <a:latin typeface="Arial MT"/>
                <a:cs typeface="Arial MT"/>
              </a:rPr>
              <a:t>and </a:t>
            </a:r>
            <a:r>
              <a:rPr sz="2100" spc="-570" dirty="0">
                <a:latin typeface="Arial MT"/>
                <a:cs typeface="Arial MT"/>
              </a:rPr>
              <a:t> </a:t>
            </a:r>
            <a:r>
              <a:rPr sz="2100" spc="-5" dirty="0">
                <a:latin typeface="Arial MT"/>
                <a:cs typeface="Arial MT"/>
              </a:rPr>
              <a:t>cannot swallow, administer </a:t>
            </a:r>
            <a:r>
              <a:rPr sz="2100" b="1" spc="-5" dirty="0">
                <a:latin typeface="Arial"/>
                <a:cs typeface="Arial"/>
              </a:rPr>
              <a:t>1-gram </a:t>
            </a:r>
            <a:r>
              <a:rPr sz="2100" b="1" dirty="0">
                <a:latin typeface="Arial"/>
                <a:cs typeface="Arial"/>
              </a:rPr>
              <a:t> </a:t>
            </a:r>
            <a:r>
              <a:rPr sz="2100" b="1" spc="-5" dirty="0">
                <a:latin typeface="Arial"/>
                <a:cs typeface="Arial"/>
              </a:rPr>
              <a:t>ERTAPENEM </a:t>
            </a:r>
            <a:r>
              <a:rPr sz="2100" spc="-5" dirty="0">
                <a:latin typeface="Arial MT"/>
                <a:cs typeface="Arial MT"/>
              </a:rPr>
              <a:t>IV/IM/IO</a:t>
            </a:r>
            <a:endParaRPr sz="2100">
              <a:latin typeface="Arial MT"/>
              <a:cs typeface="Arial MT"/>
            </a:endParaRPr>
          </a:p>
          <a:p>
            <a:pPr marL="12700" marR="258445">
              <a:lnSpc>
                <a:spcPct val="100000"/>
              </a:lnSpc>
              <a:spcBef>
                <a:spcPts val="1080"/>
              </a:spcBef>
            </a:pPr>
            <a:r>
              <a:rPr sz="2100" spc="-5" dirty="0">
                <a:latin typeface="Arial MT"/>
                <a:cs typeface="Arial MT"/>
              </a:rPr>
              <a:t>Antibiotics</a:t>
            </a:r>
            <a:r>
              <a:rPr sz="2100" spc="-20" dirty="0">
                <a:latin typeface="Arial MT"/>
                <a:cs typeface="Arial MT"/>
              </a:rPr>
              <a:t> </a:t>
            </a:r>
            <a:r>
              <a:rPr sz="2100" spc="-5" dirty="0">
                <a:latin typeface="Arial MT"/>
                <a:cs typeface="Arial MT"/>
              </a:rPr>
              <a:t>should</a:t>
            </a:r>
            <a:r>
              <a:rPr sz="2100" spc="-15" dirty="0">
                <a:latin typeface="Arial MT"/>
                <a:cs typeface="Arial MT"/>
              </a:rPr>
              <a:t> </a:t>
            </a:r>
            <a:r>
              <a:rPr sz="2100" spc="-5" dirty="0">
                <a:latin typeface="Arial MT"/>
                <a:cs typeface="Arial MT"/>
              </a:rPr>
              <a:t>be</a:t>
            </a:r>
            <a:r>
              <a:rPr sz="2100" spc="-15" dirty="0">
                <a:latin typeface="Arial MT"/>
                <a:cs typeface="Arial MT"/>
              </a:rPr>
              <a:t> </a:t>
            </a:r>
            <a:r>
              <a:rPr sz="2100" spc="-5" dirty="0">
                <a:latin typeface="Arial MT"/>
                <a:cs typeface="Arial MT"/>
              </a:rPr>
              <a:t>administered</a:t>
            </a:r>
            <a:r>
              <a:rPr sz="2100" spc="-15" dirty="0">
                <a:latin typeface="Arial MT"/>
                <a:cs typeface="Arial MT"/>
              </a:rPr>
              <a:t> </a:t>
            </a:r>
            <a:r>
              <a:rPr sz="2100" dirty="0">
                <a:latin typeface="Arial MT"/>
                <a:cs typeface="Arial MT"/>
              </a:rPr>
              <a:t>as</a:t>
            </a:r>
            <a:r>
              <a:rPr sz="2100" spc="-20" dirty="0">
                <a:latin typeface="Arial MT"/>
                <a:cs typeface="Arial MT"/>
              </a:rPr>
              <a:t> </a:t>
            </a:r>
            <a:r>
              <a:rPr sz="2100" dirty="0">
                <a:latin typeface="Arial MT"/>
                <a:cs typeface="Arial MT"/>
              </a:rPr>
              <a:t>soon</a:t>
            </a:r>
            <a:r>
              <a:rPr sz="2100" spc="-10" dirty="0">
                <a:latin typeface="Arial MT"/>
                <a:cs typeface="Arial MT"/>
              </a:rPr>
              <a:t> </a:t>
            </a:r>
            <a:r>
              <a:rPr sz="2100" spc="-5" dirty="0">
                <a:latin typeface="Arial MT"/>
                <a:cs typeface="Arial MT"/>
              </a:rPr>
              <a:t>as </a:t>
            </a:r>
            <a:r>
              <a:rPr sz="2100" spc="-570" dirty="0">
                <a:latin typeface="Arial MT"/>
                <a:cs typeface="Arial MT"/>
              </a:rPr>
              <a:t> </a:t>
            </a:r>
            <a:r>
              <a:rPr sz="2100" spc="-5" dirty="0">
                <a:latin typeface="Arial MT"/>
                <a:cs typeface="Arial MT"/>
              </a:rPr>
              <a:t>possible</a:t>
            </a:r>
            <a:r>
              <a:rPr sz="2100" spc="-15" dirty="0">
                <a:latin typeface="Arial MT"/>
                <a:cs typeface="Arial MT"/>
              </a:rPr>
              <a:t> </a:t>
            </a:r>
            <a:r>
              <a:rPr sz="2100" spc="-5" dirty="0">
                <a:latin typeface="Arial MT"/>
                <a:cs typeface="Arial MT"/>
              </a:rPr>
              <a:t>after</a:t>
            </a:r>
            <a:r>
              <a:rPr sz="2100" spc="-15" dirty="0">
                <a:latin typeface="Arial MT"/>
                <a:cs typeface="Arial MT"/>
              </a:rPr>
              <a:t> </a:t>
            </a:r>
            <a:r>
              <a:rPr sz="2100" spc="-5" dirty="0">
                <a:latin typeface="Arial MT"/>
                <a:cs typeface="Arial MT"/>
              </a:rPr>
              <a:t>wounding</a:t>
            </a:r>
            <a:endParaRPr sz="2100">
              <a:latin typeface="Arial MT"/>
              <a:cs typeface="Arial MT"/>
            </a:endParaRPr>
          </a:p>
          <a:p>
            <a:pPr marL="508000">
              <a:lnSpc>
                <a:spcPct val="100000"/>
              </a:lnSpc>
              <a:spcBef>
                <a:spcPts val="1440"/>
              </a:spcBef>
            </a:pPr>
            <a:r>
              <a:rPr sz="1800" b="1" spc="-5" dirty="0">
                <a:latin typeface="Arial"/>
                <a:cs typeface="Arial"/>
              </a:rPr>
              <a:t>IMPORTANT</a:t>
            </a:r>
            <a:r>
              <a:rPr sz="1800" b="1" spc="-20" dirty="0">
                <a:latin typeface="Arial"/>
                <a:cs typeface="Arial"/>
              </a:rPr>
              <a:t> </a:t>
            </a:r>
            <a:r>
              <a:rPr sz="1800" b="1" spc="-5" dirty="0">
                <a:latin typeface="Arial"/>
                <a:cs typeface="Arial"/>
              </a:rPr>
              <a:t>CONSIDERATION:</a:t>
            </a:r>
            <a:endParaRPr sz="1800">
              <a:latin typeface="Arial"/>
              <a:cs typeface="Arial"/>
            </a:endParaRPr>
          </a:p>
          <a:p>
            <a:pPr marL="508000" marR="5080">
              <a:lnSpc>
                <a:spcPts val="2110"/>
              </a:lnSpc>
              <a:spcBef>
                <a:spcPts val="280"/>
              </a:spcBef>
            </a:pPr>
            <a:r>
              <a:rPr sz="1800" spc="-5" dirty="0">
                <a:latin typeface="Arial MT"/>
                <a:cs typeface="Arial MT"/>
              </a:rPr>
              <a:t>Topical antibiotic </a:t>
            </a:r>
            <a:r>
              <a:rPr sz="1800" dirty="0">
                <a:latin typeface="Arial MT"/>
                <a:cs typeface="Arial MT"/>
              </a:rPr>
              <a:t>drops or </a:t>
            </a:r>
            <a:r>
              <a:rPr sz="1800" spc="-5" dirty="0">
                <a:latin typeface="Arial MT"/>
                <a:cs typeface="Arial MT"/>
              </a:rPr>
              <a:t>ointments </a:t>
            </a:r>
            <a:r>
              <a:rPr sz="1800" dirty="0">
                <a:latin typeface="Arial MT"/>
                <a:cs typeface="Arial MT"/>
              </a:rPr>
              <a:t>are not </a:t>
            </a:r>
            <a:r>
              <a:rPr sz="1800" spc="5" dirty="0">
                <a:latin typeface="Arial MT"/>
                <a:cs typeface="Arial MT"/>
              </a:rPr>
              <a:t> </a:t>
            </a:r>
            <a:r>
              <a:rPr sz="1800" spc="-5" dirty="0">
                <a:latin typeface="Arial MT"/>
                <a:cs typeface="Arial MT"/>
              </a:rPr>
              <a:t>recommended</a:t>
            </a:r>
            <a:r>
              <a:rPr sz="1800" spc="-15" dirty="0">
                <a:latin typeface="Arial MT"/>
                <a:cs typeface="Arial MT"/>
              </a:rPr>
              <a:t> </a:t>
            </a:r>
            <a:r>
              <a:rPr sz="1800" spc="-5" dirty="0">
                <a:latin typeface="Arial MT"/>
                <a:cs typeface="Arial MT"/>
              </a:rPr>
              <a:t>for</a:t>
            </a:r>
            <a:r>
              <a:rPr sz="1800" dirty="0">
                <a:latin typeface="Arial MT"/>
                <a:cs typeface="Arial MT"/>
              </a:rPr>
              <a:t> </a:t>
            </a:r>
            <a:r>
              <a:rPr sz="1800" spc="-5" dirty="0">
                <a:latin typeface="Arial MT"/>
                <a:cs typeface="Arial MT"/>
              </a:rPr>
              <a:t>penetrating eye </a:t>
            </a:r>
            <a:r>
              <a:rPr sz="1800" dirty="0">
                <a:latin typeface="Arial MT"/>
                <a:cs typeface="Arial MT"/>
              </a:rPr>
              <a:t>injuries</a:t>
            </a:r>
            <a:r>
              <a:rPr sz="1800" spc="-5" dirty="0">
                <a:latin typeface="Arial MT"/>
                <a:cs typeface="Arial MT"/>
              </a:rPr>
              <a:t> </a:t>
            </a:r>
            <a:r>
              <a:rPr sz="1800" dirty="0">
                <a:latin typeface="Arial MT"/>
                <a:cs typeface="Arial MT"/>
              </a:rPr>
              <a:t>in</a:t>
            </a:r>
            <a:r>
              <a:rPr sz="1800" spc="-5" dirty="0">
                <a:latin typeface="Arial MT"/>
                <a:cs typeface="Arial MT"/>
              </a:rPr>
              <a:t> TCCC</a:t>
            </a:r>
            <a:endParaRPr sz="1800">
              <a:latin typeface="Arial MT"/>
              <a:cs typeface="Arial MT"/>
            </a:endParaRPr>
          </a:p>
        </p:txBody>
      </p:sp>
      <p:sp>
        <p:nvSpPr>
          <p:cNvPr id="23" name="object 23"/>
          <p:cNvSpPr txBox="1"/>
          <p:nvPr/>
        </p:nvSpPr>
        <p:spPr>
          <a:xfrm>
            <a:off x="8508226" y="4597571"/>
            <a:ext cx="2898775" cy="1116330"/>
          </a:xfrm>
          <a:prstGeom prst="rect">
            <a:avLst/>
          </a:prstGeom>
        </p:spPr>
        <p:txBody>
          <a:bodyPr vert="horz" wrap="square" lIns="0" tIns="14604" rIns="0" bIns="0" rtlCol="0">
            <a:spAutoFit/>
          </a:bodyPr>
          <a:lstStyle/>
          <a:p>
            <a:pPr marL="12700" marR="5080">
              <a:lnSpc>
                <a:spcPct val="99200"/>
              </a:lnSpc>
              <a:spcBef>
                <a:spcPts val="114"/>
              </a:spcBef>
            </a:pPr>
            <a:r>
              <a:rPr sz="1800" spc="-5" dirty="0">
                <a:latin typeface="Arial MT"/>
                <a:cs typeface="Arial MT"/>
              </a:rPr>
              <a:t>Know </a:t>
            </a:r>
            <a:r>
              <a:rPr sz="1800" dirty="0">
                <a:latin typeface="Arial MT"/>
                <a:cs typeface="Arial MT"/>
              </a:rPr>
              <a:t>unit members’ </a:t>
            </a:r>
            <a:r>
              <a:rPr sz="1800" spc="5" dirty="0">
                <a:latin typeface="Arial MT"/>
                <a:cs typeface="Arial MT"/>
              </a:rPr>
              <a:t> </a:t>
            </a:r>
            <a:r>
              <a:rPr sz="1800" dirty="0">
                <a:latin typeface="Arial MT"/>
                <a:cs typeface="Arial MT"/>
              </a:rPr>
              <a:t>allergies</a:t>
            </a:r>
            <a:r>
              <a:rPr sz="1800" spc="-35" dirty="0">
                <a:latin typeface="Arial MT"/>
                <a:cs typeface="Arial MT"/>
              </a:rPr>
              <a:t> </a:t>
            </a:r>
            <a:r>
              <a:rPr sz="1800" dirty="0">
                <a:latin typeface="Arial MT"/>
                <a:cs typeface="Arial MT"/>
              </a:rPr>
              <a:t>prior</a:t>
            </a:r>
            <a:r>
              <a:rPr sz="1800" spc="-25" dirty="0">
                <a:latin typeface="Arial MT"/>
                <a:cs typeface="Arial MT"/>
              </a:rPr>
              <a:t> </a:t>
            </a:r>
            <a:r>
              <a:rPr sz="1800" spc="-5" dirty="0">
                <a:latin typeface="Arial MT"/>
                <a:cs typeface="Arial MT"/>
              </a:rPr>
              <a:t>to</a:t>
            </a:r>
            <a:r>
              <a:rPr sz="1800" spc="-10" dirty="0">
                <a:latin typeface="Arial MT"/>
                <a:cs typeface="Arial MT"/>
              </a:rPr>
              <a:t> </a:t>
            </a:r>
            <a:r>
              <a:rPr sz="1800" spc="-5" dirty="0">
                <a:latin typeface="Arial MT"/>
                <a:cs typeface="Arial MT"/>
              </a:rPr>
              <a:t>deployment </a:t>
            </a:r>
            <a:r>
              <a:rPr sz="1800" spc="-484" dirty="0">
                <a:latin typeface="Arial MT"/>
                <a:cs typeface="Arial MT"/>
              </a:rPr>
              <a:t> </a:t>
            </a:r>
            <a:r>
              <a:rPr sz="1800" dirty="0">
                <a:latin typeface="Arial MT"/>
                <a:cs typeface="Arial MT"/>
              </a:rPr>
              <a:t>and </a:t>
            </a:r>
            <a:r>
              <a:rPr sz="1800" spc="-5" dirty="0">
                <a:latin typeface="Arial MT"/>
                <a:cs typeface="Arial MT"/>
              </a:rPr>
              <a:t>determine alternate </a:t>
            </a:r>
            <a:r>
              <a:rPr sz="1800" dirty="0">
                <a:latin typeface="Arial MT"/>
                <a:cs typeface="Arial MT"/>
              </a:rPr>
              <a:t> </a:t>
            </a:r>
            <a:r>
              <a:rPr sz="1800" spc="-5" dirty="0">
                <a:latin typeface="Arial MT"/>
                <a:cs typeface="Arial MT"/>
              </a:rPr>
              <a:t>antibiotics,</a:t>
            </a:r>
            <a:r>
              <a:rPr sz="1800" spc="-20" dirty="0">
                <a:latin typeface="Arial MT"/>
                <a:cs typeface="Arial MT"/>
              </a:rPr>
              <a:t> </a:t>
            </a:r>
            <a:r>
              <a:rPr sz="1800" dirty="0">
                <a:latin typeface="Arial MT"/>
                <a:cs typeface="Arial MT"/>
              </a:rPr>
              <a:t>as</a:t>
            </a:r>
            <a:r>
              <a:rPr sz="1800" spc="-10" dirty="0">
                <a:latin typeface="Arial MT"/>
                <a:cs typeface="Arial MT"/>
              </a:rPr>
              <a:t> </a:t>
            </a:r>
            <a:r>
              <a:rPr sz="1800" dirty="0">
                <a:latin typeface="Arial MT"/>
                <a:cs typeface="Arial MT"/>
              </a:rPr>
              <a:t>needed</a:t>
            </a:r>
            <a:endParaRPr sz="1800">
              <a:latin typeface="Arial MT"/>
              <a:cs typeface="Arial MT"/>
            </a:endParaRPr>
          </a:p>
        </p:txBody>
      </p:sp>
      <p:grpSp>
        <p:nvGrpSpPr>
          <p:cNvPr id="24" name="object 24"/>
          <p:cNvGrpSpPr/>
          <p:nvPr/>
        </p:nvGrpSpPr>
        <p:grpSpPr>
          <a:xfrm>
            <a:off x="7374635" y="1319034"/>
            <a:ext cx="2989580" cy="4075429"/>
            <a:chOff x="7374635" y="1319034"/>
            <a:chExt cx="2989580" cy="4075429"/>
          </a:xfrm>
        </p:grpSpPr>
        <p:pic>
          <p:nvPicPr>
            <p:cNvPr id="25" name="object 25"/>
            <p:cNvPicPr/>
            <p:nvPr/>
          </p:nvPicPr>
          <p:blipFill>
            <a:blip r:embed="rId7" cstate="print"/>
            <a:stretch>
              <a:fillRect/>
            </a:stretch>
          </p:blipFill>
          <p:spPr>
            <a:xfrm>
              <a:off x="7754873" y="4845557"/>
              <a:ext cx="640079" cy="548639"/>
            </a:xfrm>
            <a:prstGeom prst="rect">
              <a:avLst/>
            </a:prstGeom>
          </p:spPr>
        </p:pic>
        <p:pic>
          <p:nvPicPr>
            <p:cNvPr id="26" name="object 26"/>
            <p:cNvPicPr/>
            <p:nvPr/>
          </p:nvPicPr>
          <p:blipFill>
            <a:blip r:embed="rId8" cstate="print"/>
            <a:stretch>
              <a:fillRect/>
            </a:stretch>
          </p:blipFill>
          <p:spPr>
            <a:xfrm>
              <a:off x="7374635" y="1319034"/>
              <a:ext cx="2989325" cy="3489184"/>
            </a:xfrm>
            <a:prstGeom prst="rect">
              <a:avLst/>
            </a:prstGeom>
          </p:spPr>
        </p:pic>
        <p:pic>
          <p:nvPicPr>
            <p:cNvPr id="27" name="object 27"/>
            <p:cNvPicPr/>
            <p:nvPr/>
          </p:nvPicPr>
          <p:blipFill>
            <a:blip r:embed="rId9" cstate="print"/>
            <a:stretch>
              <a:fillRect/>
            </a:stretch>
          </p:blipFill>
          <p:spPr>
            <a:xfrm>
              <a:off x="7568945" y="1513332"/>
              <a:ext cx="2402585" cy="2902457"/>
            </a:xfrm>
            <a:prstGeom prst="rect">
              <a:avLst/>
            </a:prstGeom>
          </p:spPr>
        </p:pic>
      </p:grpSp>
      <p:sp>
        <p:nvSpPr>
          <p:cNvPr id="28" name="object 28"/>
          <p:cNvSpPr/>
          <p:nvPr/>
        </p:nvSpPr>
        <p:spPr>
          <a:xfrm>
            <a:off x="781430" y="3093339"/>
            <a:ext cx="0" cy="914400"/>
          </a:xfrm>
          <a:custGeom>
            <a:avLst/>
            <a:gdLst/>
            <a:ahLst/>
            <a:cxnLst/>
            <a:rect l="l" t="t" r="r" b="b"/>
            <a:pathLst>
              <a:path h="914400">
                <a:moveTo>
                  <a:pt x="0" y="914400"/>
                </a:moveTo>
                <a:lnTo>
                  <a:pt x="0" y="0"/>
                </a:lnTo>
              </a:path>
            </a:pathLst>
          </a:custGeom>
          <a:ln w="101600">
            <a:solidFill>
              <a:srgbClr val="CD9146"/>
            </a:solidFill>
          </a:ln>
        </p:spPr>
        <p:txBody>
          <a:bodyPr wrap="square" lIns="0" tIns="0" rIns="0" bIns="0" rtlCol="0"/>
          <a:lstStyle/>
          <a:p>
            <a:endParaRPr/>
          </a:p>
        </p:txBody>
      </p:sp>
      <p:sp>
        <p:nvSpPr>
          <p:cNvPr id="29" name="object 29"/>
          <p:cNvSpPr/>
          <p:nvPr/>
        </p:nvSpPr>
        <p:spPr>
          <a:xfrm>
            <a:off x="781430" y="4200525"/>
            <a:ext cx="0" cy="594360"/>
          </a:xfrm>
          <a:custGeom>
            <a:avLst/>
            <a:gdLst/>
            <a:ahLst/>
            <a:cxnLst/>
            <a:rect l="l" t="t" r="r" b="b"/>
            <a:pathLst>
              <a:path h="594360">
                <a:moveTo>
                  <a:pt x="0" y="594360"/>
                </a:moveTo>
                <a:lnTo>
                  <a:pt x="0" y="0"/>
                </a:lnTo>
              </a:path>
            </a:pathLst>
          </a:custGeom>
          <a:ln w="101600">
            <a:solidFill>
              <a:srgbClr val="CD9146"/>
            </a:solidFill>
          </a:ln>
        </p:spPr>
        <p:txBody>
          <a:bodyPr wrap="square" lIns="0" tIns="0" rIns="0" bIns="0" rtlCol="0"/>
          <a:lstStyle/>
          <a:p>
            <a:endParaRPr/>
          </a:p>
        </p:txBody>
      </p:sp>
      <p:sp>
        <p:nvSpPr>
          <p:cNvPr id="31" name="object 31"/>
          <p:cNvSpPr txBox="1"/>
          <p:nvPr/>
        </p:nvSpPr>
        <p:spPr>
          <a:xfrm>
            <a:off x="9445406" y="6562955"/>
            <a:ext cx="2389505" cy="196215"/>
          </a:xfrm>
          <a:prstGeom prst="rect">
            <a:avLst/>
          </a:prstGeom>
        </p:spPr>
        <p:txBody>
          <a:bodyPr vert="horz" wrap="square" lIns="0" tIns="0" rIns="0" bIns="0" rtlCol="0">
            <a:spAutoFit/>
          </a:bodyPr>
          <a:lstStyle/>
          <a:p>
            <a:pPr marL="12700">
              <a:lnSpc>
                <a:spcPts val="1440"/>
              </a:lnSpc>
              <a:tabLst>
                <a:tab pos="2206625" algn="l"/>
              </a:tabLst>
            </a:pPr>
            <a:r>
              <a:rPr sz="1050" spc="-5" dirty="0">
                <a:solidFill>
                  <a:srgbClr val="CD9146"/>
                </a:solidFill>
                <a:latin typeface="Arial MT"/>
                <a:cs typeface="Arial MT"/>
              </a:rPr>
              <a:t>#</a:t>
            </a:r>
            <a:r>
              <a:rPr sz="1050" dirty="0">
                <a:solidFill>
                  <a:srgbClr val="CD9146"/>
                </a:solidFill>
                <a:latin typeface="Arial MT"/>
                <a:cs typeface="Arial MT"/>
              </a:rPr>
              <a:t>T</a:t>
            </a:r>
            <a:r>
              <a:rPr sz="1050" spc="-5" dirty="0">
                <a:solidFill>
                  <a:srgbClr val="CD9146"/>
                </a:solidFill>
                <a:latin typeface="Arial MT"/>
                <a:cs typeface="Arial MT"/>
              </a:rPr>
              <a:t>CCC-C</a:t>
            </a:r>
            <a:r>
              <a:rPr sz="1050" dirty="0">
                <a:solidFill>
                  <a:srgbClr val="CD9146"/>
                </a:solidFill>
                <a:latin typeface="Arial MT"/>
                <a:cs typeface="Arial MT"/>
              </a:rPr>
              <a:t>PP</a:t>
            </a:r>
            <a:r>
              <a:rPr sz="1050" spc="-5" dirty="0">
                <a:solidFill>
                  <a:srgbClr val="CD9146"/>
                </a:solidFill>
                <a:latin typeface="Arial MT"/>
                <a:cs typeface="Arial MT"/>
              </a:rPr>
              <a:t>-</a:t>
            </a:r>
            <a:r>
              <a:rPr sz="1050" dirty="0">
                <a:solidFill>
                  <a:srgbClr val="CD9146"/>
                </a:solidFill>
                <a:latin typeface="Arial MT"/>
                <a:cs typeface="Arial MT"/>
              </a:rPr>
              <a:t>PPT</a:t>
            </a:r>
            <a:r>
              <a:rPr sz="1050" spc="-5" dirty="0">
                <a:solidFill>
                  <a:srgbClr val="CD9146"/>
                </a:solidFill>
                <a:latin typeface="Arial MT"/>
                <a:cs typeface="Arial MT"/>
              </a:rPr>
              <a:t>-1</a:t>
            </a:r>
            <a:r>
              <a:rPr sz="1050" dirty="0">
                <a:solidFill>
                  <a:srgbClr val="CD9146"/>
                </a:solidFill>
                <a:latin typeface="Arial MT"/>
                <a:cs typeface="Arial MT"/>
              </a:rPr>
              <a:t>2</a:t>
            </a:r>
            <a:r>
              <a:rPr sz="1050" spc="20" dirty="0">
                <a:solidFill>
                  <a:srgbClr val="CD9146"/>
                </a:solidFill>
                <a:latin typeface="Arial MT"/>
                <a:cs typeface="Arial MT"/>
              </a:rPr>
              <a:t> </a:t>
            </a:r>
            <a:r>
              <a:rPr sz="1050" spc="-5" dirty="0">
                <a:solidFill>
                  <a:srgbClr val="CD9146"/>
                </a:solidFill>
                <a:latin typeface="Arial MT"/>
                <a:cs typeface="Arial MT"/>
              </a:rPr>
              <a:t>0</a:t>
            </a:r>
            <a:r>
              <a:rPr sz="1050" dirty="0">
                <a:solidFill>
                  <a:srgbClr val="CD9146"/>
                </a:solidFill>
                <a:latin typeface="Arial MT"/>
                <a:cs typeface="Arial MT"/>
              </a:rPr>
              <a:t>8</a:t>
            </a:r>
            <a:r>
              <a:rPr sz="1050" spc="5" dirty="0">
                <a:solidFill>
                  <a:srgbClr val="CD9146"/>
                </a:solidFill>
                <a:latin typeface="Arial MT"/>
                <a:cs typeface="Arial MT"/>
              </a:rPr>
              <a:t> </a:t>
            </a:r>
            <a:r>
              <a:rPr sz="1050" dirty="0">
                <a:solidFill>
                  <a:srgbClr val="CD9146"/>
                </a:solidFill>
                <a:latin typeface="Arial MT"/>
                <a:cs typeface="Arial MT"/>
              </a:rPr>
              <a:t>A</a:t>
            </a:r>
            <a:r>
              <a:rPr sz="1050" spc="-5" dirty="0">
                <a:solidFill>
                  <a:srgbClr val="CD9146"/>
                </a:solidFill>
                <a:latin typeface="Arial MT"/>
                <a:cs typeface="Arial MT"/>
              </a:rPr>
              <a:t>U</a:t>
            </a:r>
            <a:r>
              <a:rPr sz="1050" dirty="0">
                <a:solidFill>
                  <a:srgbClr val="CD9146"/>
                </a:solidFill>
                <a:latin typeface="Arial MT"/>
                <a:cs typeface="Arial MT"/>
              </a:rPr>
              <a:t>G</a:t>
            </a:r>
            <a:r>
              <a:rPr sz="1050" spc="-5" dirty="0">
                <a:solidFill>
                  <a:srgbClr val="CD9146"/>
                </a:solidFill>
                <a:latin typeface="Arial MT"/>
                <a:cs typeface="Arial MT"/>
              </a:rPr>
              <a:t> 2</a:t>
            </a:r>
            <a:r>
              <a:rPr sz="1050" dirty="0">
                <a:solidFill>
                  <a:srgbClr val="CD9146"/>
                </a:solidFill>
                <a:latin typeface="Arial MT"/>
                <a:cs typeface="Arial MT"/>
              </a:rPr>
              <a:t>3	</a:t>
            </a:r>
            <a:r>
              <a:rPr sz="1200" spc="-5" dirty="0">
                <a:latin typeface="Arial MT"/>
                <a:cs typeface="Arial MT"/>
              </a:rPr>
              <a:t>14</a:t>
            </a:r>
            <a:endParaRPr sz="1200">
              <a:latin typeface="Arial MT"/>
              <a:cs typeface="Arial M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72712" y="289778"/>
            <a:ext cx="28467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25" dirty="0">
                <a:solidFill>
                  <a:srgbClr val="756F6F"/>
                </a:solidFill>
                <a:latin typeface="Arial"/>
                <a:cs typeface="Arial"/>
              </a:rPr>
              <a:t> </a:t>
            </a:r>
            <a:r>
              <a:rPr sz="2000" b="1" spc="-5" dirty="0">
                <a:solidFill>
                  <a:srgbClr val="756F6F"/>
                </a:solidFill>
                <a:latin typeface="Arial"/>
                <a:cs typeface="Arial"/>
              </a:rPr>
              <a:t>14:</a:t>
            </a:r>
            <a:r>
              <a:rPr sz="2000" b="1" spc="-30" dirty="0">
                <a:solidFill>
                  <a:srgbClr val="756F6F"/>
                </a:solidFill>
                <a:latin typeface="Arial"/>
                <a:cs typeface="Arial"/>
              </a:rPr>
              <a:t> </a:t>
            </a:r>
            <a:r>
              <a:rPr sz="2000" b="1" spc="-5" dirty="0">
                <a:solidFill>
                  <a:srgbClr val="756F6F"/>
                </a:solidFill>
                <a:latin typeface="Arial"/>
                <a:cs typeface="Arial"/>
              </a:rPr>
              <a:t>Eye</a:t>
            </a:r>
            <a:r>
              <a:rPr sz="2000" b="1" spc="-20" dirty="0">
                <a:solidFill>
                  <a:srgbClr val="756F6F"/>
                </a:solidFill>
                <a:latin typeface="Arial"/>
                <a:cs typeface="Arial"/>
              </a:rPr>
              <a:t> </a:t>
            </a:r>
            <a:r>
              <a:rPr sz="2000" b="1" spc="-5" dirty="0">
                <a:solidFill>
                  <a:srgbClr val="756F6F"/>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3288919" y="842102"/>
            <a:ext cx="561340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BB8542"/>
                </a:solidFill>
              </a:rPr>
              <a:t>DOCUMENT</a:t>
            </a:r>
            <a:r>
              <a:rPr sz="3600" spc="-60" dirty="0">
                <a:solidFill>
                  <a:srgbClr val="BB8542"/>
                </a:solidFill>
              </a:rPr>
              <a:t> </a:t>
            </a:r>
            <a:r>
              <a:rPr sz="3600" spc="-5" dirty="0">
                <a:solidFill>
                  <a:srgbClr val="000000"/>
                </a:solidFill>
              </a:rPr>
              <a:t>TREATMENT</a:t>
            </a:r>
            <a:endParaRPr sz="3600"/>
          </a:p>
        </p:txBody>
      </p:sp>
      <p:sp>
        <p:nvSpPr>
          <p:cNvPr id="5" name="object 5"/>
          <p:cNvSpPr/>
          <p:nvPr/>
        </p:nvSpPr>
        <p:spPr>
          <a:xfrm>
            <a:off x="6717030" y="5985509"/>
            <a:ext cx="720090" cy="720090"/>
          </a:xfrm>
          <a:custGeom>
            <a:avLst/>
            <a:gdLst/>
            <a:ahLst/>
            <a:cxnLst/>
            <a:rect l="l" t="t" r="r" b="b"/>
            <a:pathLst>
              <a:path w="720090" h="720090">
                <a:moveTo>
                  <a:pt x="360045" y="0"/>
                </a:move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4"/>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89"/>
                </a:lnTo>
                <a:lnTo>
                  <a:pt x="408900" y="716803"/>
                </a:lnTo>
                <a:lnTo>
                  <a:pt x="455758" y="707228"/>
                </a:lnTo>
                <a:lnTo>
                  <a:pt x="500189" y="691795"/>
                </a:lnTo>
                <a:lnTo>
                  <a:pt x="541765" y="670932"/>
                </a:lnTo>
                <a:lnTo>
                  <a:pt x="580056" y="645069"/>
                </a:lnTo>
                <a:lnTo>
                  <a:pt x="614633" y="614633"/>
                </a:lnTo>
                <a:lnTo>
                  <a:pt x="645069" y="580056"/>
                </a:lnTo>
                <a:lnTo>
                  <a:pt x="670932" y="541765"/>
                </a:lnTo>
                <a:lnTo>
                  <a:pt x="691795" y="500189"/>
                </a:lnTo>
                <a:lnTo>
                  <a:pt x="707228" y="455758"/>
                </a:lnTo>
                <a:lnTo>
                  <a:pt x="716803" y="408900"/>
                </a:lnTo>
                <a:lnTo>
                  <a:pt x="720090" y="360044"/>
                </a:lnTo>
                <a:lnTo>
                  <a:pt x="716803" y="311189"/>
                </a:lnTo>
                <a:lnTo>
                  <a:pt x="707228" y="264331"/>
                </a:lnTo>
                <a:lnTo>
                  <a:pt x="691795" y="219900"/>
                </a:lnTo>
                <a:lnTo>
                  <a:pt x="670932" y="178324"/>
                </a:lnTo>
                <a:lnTo>
                  <a:pt x="645069" y="140033"/>
                </a:lnTo>
                <a:lnTo>
                  <a:pt x="614633" y="105456"/>
                </a:lnTo>
                <a:lnTo>
                  <a:pt x="580056" y="75020"/>
                </a:lnTo>
                <a:lnTo>
                  <a:pt x="541765" y="49157"/>
                </a:lnTo>
                <a:lnTo>
                  <a:pt x="500189" y="28294"/>
                </a:lnTo>
                <a:lnTo>
                  <a:pt x="455758" y="12861"/>
                </a:lnTo>
                <a:lnTo>
                  <a:pt x="408900" y="3286"/>
                </a:lnTo>
                <a:lnTo>
                  <a:pt x="360045" y="0"/>
                </a:lnTo>
                <a:close/>
              </a:path>
            </a:pathLst>
          </a:custGeom>
          <a:solidFill>
            <a:srgbClr val="764666"/>
          </a:solidFill>
        </p:spPr>
        <p:txBody>
          <a:bodyPr wrap="square" lIns="0" tIns="0" rIns="0" bIns="0" rtlCol="0"/>
          <a:lstStyle/>
          <a:p>
            <a:endParaRPr/>
          </a:p>
        </p:txBody>
      </p:sp>
      <p:sp>
        <p:nvSpPr>
          <p:cNvPr id="6" name="object 6"/>
          <p:cNvSpPr txBox="1"/>
          <p:nvPr/>
        </p:nvSpPr>
        <p:spPr>
          <a:xfrm>
            <a:off x="4825724" y="6080382"/>
            <a:ext cx="2432685" cy="513080"/>
          </a:xfrm>
          <a:prstGeom prst="rect">
            <a:avLst/>
          </a:prstGeom>
        </p:spPr>
        <p:txBody>
          <a:bodyPr vert="horz" wrap="square" lIns="0" tIns="12065" rIns="0" bIns="0" rtlCol="0">
            <a:spAutoFit/>
          </a:bodyPr>
          <a:lstStyle/>
          <a:p>
            <a:pPr marL="12700">
              <a:lnSpc>
                <a:spcPct val="100000"/>
              </a:lnSpc>
              <a:spcBef>
                <a:spcPts val="95"/>
              </a:spcBef>
              <a:tabLst>
                <a:tab pos="2081530" algn="l"/>
              </a:tabLst>
            </a:pPr>
            <a:r>
              <a:rPr sz="3200" spc="-5" dirty="0">
                <a:solidFill>
                  <a:srgbClr val="2D3334"/>
                </a:solidFill>
                <a:latin typeface="Arial Black"/>
                <a:cs typeface="Arial Black"/>
              </a:rPr>
              <a:t>M A R C</a:t>
            </a:r>
            <a:r>
              <a:rPr sz="3200" dirty="0">
                <a:solidFill>
                  <a:srgbClr val="2D3334"/>
                </a:solidFill>
                <a:latin typeface="Arial Black"/>
                <a:cs typeface="Arial Black"/>
              </a:rPr>
              <a:t>	</a:t>
            </a:r>
            <a:r>
              <a:rPr sz="4800" spc="-7" baseline="1736" dirty="0">
                <a:solidFill>
                  <a:srgbClr val="FFFFFF"/>
                </a:solidFill>
                <a:latin typeface="Arial Black"/>
                <a:cs typeface="Arial Black"/>
              </a:rPr>
              <a:t>H</a:t>
            </a:r>
            <a:endParaRPr sz="4800" baseline="1736">
              <a:latin typeface="Arial Black"/>
              <a:cs typeface="Arial Black"/>
            </a:endParaRPr>
          </a:p>
        </p:txBody>
      </p:sp>
      <p:sp>
        <p:nvSpPr>
          <p:cNvPr id="7" name="object 7"/>
          <p:cNvSpPr txBox="1"/>
          <p:nvPr/>
        </p:nvSpPr>
        <p:spPr>
          <a:xfrm>
            <a:off x="5894627" y="2338595"/>
            <a:ext cx="5414645" cy="2600960"/>
          </a:xfrm>
          <a:prstGeom prst="rect">
            <a:avLst/>
          </a:prstGeom>
        </p:spPr>
        <p:txBody>
          <a:bodyPr vert="horz" wrap="square" lIns="0" tIns="12700" rIns="0" bIns="0" rtlCol="0">
            <a:spAutoFit/>
          </a:bodyPr>
          <a:lstStyle/>
          <a:p>
            <a:pPr marL="12700" marR="941705">
              <a:lnSpc>
                <a:spcPct val="100000"/>
              </a:lnSpc>
              <a:spcBef>
                <a:spcPts val="100"/>
              </a:spcBef>
            </a:pPr>
            <a:r>
              <a:rPr sz="2400" b="1" spc="-5" dirty="0">
                <a:latin typeface="Arial"/>
                <a:cs typeface="Arial"/>
              </a:rPr>
              <a:t>Document</a:t>
            </a:r>
            <a:r>
              <a:rPr sz="2400" b="1" spc="5" dirty="0">
                <a:latin typeface="Arial"/>
                <a:cs typeface="Arial"/>
              </a:rPr>
              <a:t> </a:t>
            </a:r>
            <a:r>
              <a:rPr sz="2400" spc="-5" dirty="0">
                <a:latin typeface="Arial MT"/>
                <a:cs typeface="Arial MT"/>
              </a:rPr>
              <a:t>all</a:t>
            </a:r>
            <a:r>
              <a:rPr sz="2400" dirty="0">
                <a:latin typeface="Arial MT"/>
                <a:cs typeface="Arial MT"/>
              </a:rPr>
              <a:t> </a:t>
            </a:r>
            <a:r>
              <a:rPr sz="2400" spc="-5" dirty="0">
                <a:latin typeface="Arial MT"/>
                <a:cs typeface="Arial MT"/>
              </a:rPr>
              <a:t>findings</a:t>
            </a:r>
            <a:r>
              <a:rPr sz="2400" spc="15" dirty="0">
                <a:latin typeface="Arial MT"/>
                <a:cs typeface="Arial MT"/>
              </a:rPr>
              <a:t> </a:t>
            </a:r>
            <a:r>
              <a:rPr sz="2400" spc="-5" dirty="0">
                <a:latin typeface="Arial MT"/>
                <a:cs typeface="Arial MT"/>
              </a:rPr>
              <a:t>and </a:t>
            </a:r>
            <a:r>
              <a:rPr sz="2400" dirty="0">
                <a:latin typeface="Arial MT"/>
                <a:cs typeface="Arial MT"/>
              </a:rPr>
              <a:t> </a:t>
            </a:r>
            <a:r>
              <a:rPr sz="2400" spc="-5" dirty="0">
                <a:latin typeface="Arial MT"/>
                <a:cs typeface="Arial MT"/>
              </a:rPr>
              <a:t>treatments on the </a:t>
            </a:r>
            <a:r>
              <a:rPr sz="2400" dirty="0">
                <a:latin typeface="Arial MT"/>
                <a:cs typeface="Arial MT"/>
              </a:rPr>
              <a:t>DD </a:t>
            </a:r>
            <a:r>
              <a:rPr sz="2400" spc="-5" dirty="0">
                <a:latin typeface="Arial MT"/>
                <a:cs typeface="Arial MT"/>
              </a:rPr>
              <a:t>Form 1380 </a:t>
            </a:r>
            <a:r>
              <a:rPr sz="2400" spc="-655" dirty="0">
                <a:latin typeface="Arial MT"/>
                <a:cs typeface="Arial MT"/>
              </a:rPr>
              <a:t> </a:t>
            </a:r>
            <a:r>
              <a:rPr sz="2400" spc="-5" dirty="0">
                <a:latin typeface="Arial MT"/>
                <a:cs typeface="Arial MT"/>
              </a:rPr>
              <a:t>and attach </a:t>
            </a:r>
            <a:r>
              <a:rPr sz="2400" dirty="0">
                <a:latin typeface="Arial MT"/>
                <a:cs typeface="Arial MT"/>
              </a:rPr>
              <a:t>it</a:t>
            </a:r>
            <a:r>
              <a:rPr sz="2400" spc="-10" dirty="0">
                <a:latin typeface="Arial MT"/>
                <a:cs typeface="Arial MT"/>
              </a:rPr>
              <a:t> </a:t>
            </a:r>
            <a:r>
              <a:rPr sz="2400" spc="-5" dirty="0">
                <a:latin typeface="Arial MT"/>
                <a:cs typeface="Arial MT"/>
              </a:rPr>
              <a:t>to</a:t>
            </a:r>
            <a:r>
              <a:rPr sz="2400" spc="-15" dirty="0">
                <a:latin typeface="Arial MT"/>
                <a:cs typeface="Arial MT"/>
              </a:rPr>
              <a:t> </a:t>
            </a:r>
            <a:r>
              <a:rPr sz="2400" spc="-5" dirty="0">
                <a:latin typeface="Arial MT"/>
                <a:cs typeface="Arial MT"/>
              </a:rPr>
              <a:t>the casualty</a:t>
            </a:r>
            <a:endParaRPr sz="2400">
              <a:latin typeface="Arial MT"/>
              <a:cs typeface="Arial MT"/>
            </a:endParaRPr>
          </a:p>
          <a:p>
            <a:pPr marL="12700">
              <a:lnSpc>
                <a:spcPct val="100000"/>
              </a:lnSpc>
              <a:spcBef>
                <a:spcPts val="1500"/>
              </a:spcBef>
            </a:pPr>
            <a:r>
              <a:rPr sz="2400" i="1" spc="-5" dirty="0">
                <a:latin typeface="Arial"/>
                <a:cs typeface="Arial"/>
              </a:rPr>
              <a:t>Include</a:t>
            </a:r>
            <a:r>
              <a:rPr sz="2400" i="1" spc="5" dirty="0">
                <a:latin typeface="Arial"/>
                <a:cs typeface="Arial"/>
              </a:rPr>
              <a:t> </a:t>
            </a:r>
            <a:r>
              <a:rPr sz="2400" spc="-5" dirty="0">
                <a:latin typeface="Arial MT"/>
                <a:cs typeface="Arial MT"/>
              </a:rPr>
              <a:t>results</a:t>
            </a:r>
            <a:r>
              <a:rPr sz="2400" spc="5" dirty="0">
                <a:latin typeface="Arial MT"/>
                <a:cs typeface="Arial MT"/>
              </a:rPr>
              <a:t> </a:t>
            </a:r>
            <a:r>
              <a:rPr sz="2400" spc="-5" dirty="0">
                <a:latin typeface="Arial MT"/>
                <a:cs typeface="Arial MT"/>
              </a:rPr>
              <a:t>of</a:t>
            </a:r>
            <a:r>
              <a:rPr sz="2400" spc="-15" dirty="0">
                <a:latin typeface="Arial MT"/>
                <a:cs typeface="Arial MT"/>
              </a:rPr>
              <a:t> </a:t>
            </a:r>
            <a:r>
              <a:rPr sz="2400" spc="-5" dirty="0">
                <a:latin typeface="Arial MT"/>
                <a:cs typeface="Arial MT"/>
              </a:rPr>
              <a:t>rapid</a:t>
            </a:r>
            <a:r>
              <a:rPr sz="2400" spc="15" dirty="0">
                <a:latin typeface="Arial MT"/>
                <a:cs typeface="Arial MT"/>
              </a:rPr>
              <a:t> </a:t>
            </a:r>
            <a:r>
              <a:rPr sz="2400" spc="-5" dirty="0">
                <a:latin typeface="Arial MT"/>
                <a:cs typeface="Arial MT"/>
              </a:rPr>
              <a:t>visual</a:t>
            </a:r>
            <a:r>
              <a:rPr sz="2400" spc="10" dirty="0">
                <a:latin typeface="Arial MT"/>
                <a:cs typeface="Arial MT"/>
              </a:rPr>
              <a:t> </a:t>
            </a:r>
            <a:r>
              <a:rPr sz="2400" spc="-5" dirty="0">
                <a:latin typeface="Arial MT"/>
                <a:cs typeface="Arial MT"/>
              </a:rPr>
              <a:t>acuity</a:t>
            </a:r>
            <a:r>
              <a:rPr sz="2400" dirty="0">
                <a:latin typeface="Arial MT"/>
                <a:cs typeface="Arial MT"/>
              </a:rPr>
              <a:t> </a:t>
            </a:r>
            <a:r>
              <a:rPr sz="2400" spc="-5" dirty="0">
                <a:latin typeface="Arial MT"/>
                <a:cs typeface="Arial MT"/>
              </a:rPr>
              <a:t>test</a:t>
            </a:r>
            <a:endParaRPr sz="2400">
              <a:latin typeface="Arial MT"/>
              <a:cs typeface="Arial MT"/>
            </a:endParaRPr>
          </a:p>
          <a:p>
            <a:pPr marL="12700" marR="292735">
              <a:lnSpc>
                <a:spcPct val="100000"/>
              </a:lnSpc>
              <a:spcBef>
                <a:spcPts val="1500"/>
              </a:spcBef>
            </a:pPr>
            <a:r>
              <a:rPr sz="2400" i="1" spc="-5" dirty="0">
                <a:latin typeface="Arial"/>
                <a:cs typeface="Arial"/>
              </a:rPr>
              <a:t>Include </a:t>
            </a:r>
            <a:r>
              <a:rPr sz="2400" spc="-5" dirty="0">
                <a:latin typeface="Arial MT"/>
                <a:cs typeface="Arial MT"/>
              </a:rPr>
              <a:t>any medications administered </a:t>
            </a:r>
            <a:r>
              <a:rPr sz="2400" spc="-655" dirty="0">
                <a:latin typeface="Arial MT"/>
                <a:cs typeface="Arial MT"/>
              </a:rPr>
              <a:t> </a:t>
            </a:r>
            <a:r>
              <a:rPr sz="2400" spc="-5" dirty="0">
                <a:latin typeface="Arial MT"/>
                <a:cs typeface="Arial MT"/>
              </a:rPr>
              <a:t>and</a:t>
            </a:r>
            <a:r>
              <a:rPr sz="2400" dirty="0">
                <a:latin typeface="Arial MT"/>
                <a:cs typeface="Arial MT"/>
              </a:rPr>
              <a:t> </a:t>
            </a:r>
            <a:r>
              <a:rPr sz="2400" spc="-5" dirty="0">
                <a:latin typeface="Arial MT"/>
                <a:cs typeface="Arial MT"/>
              </a:rPr>
              <a:t>the</a:t>
            </a:r>
            <a:r>
              <a:rPr sz="2400" dirty="0">
                <a:latin typeface="Arial MT"/>
                <a:cs typeface="Arial MT"/>
              </a:rPr>
              <a:t> </a:t>
            </a:r>
            <a:r>
              <a:rPr sz="2400" spc="-5" dirty="0">
                <a:latin typeface="Arial MT"/>
                <a:cs typeface="Arial MT"/>
              </a:rPr>
              <a:t>time administered</a:t>
            </a:r>
            <a:endParaRPr sz="2400">
              <a:latin typeface="Arial MT"/>
              <a:cs typeface="Arial MT"/>
            </a:endParaRPr>
          </a:p>
        </p:txBody>
      </p:sp>
      <p:pic>
        <p:nvPicPr>
          <p:cNvPr id="8" name="object 8"/>
          <p:cNvPicPr/>
          <p:nvPr/>
        </p:nvPicPr>
        <p:blipFill>
          <a:blip r:embed="rId4" cstate="print"/>
          <a:stretch>
            <a:fillRect/>
          </a:stretch>
        </p:blipFill>
        <p:spPr>
          <a:xfrm>
            <a:off x="688086" y="1990344"/>
            <a:ext cx="4309871" cy="3472433"/>
          </a:xfrm>
          <a:prstGeom prst="rect">
            <a:avLst/>
          </a:prstGeom>
        </p:spPr>
      </p:pic>
      <p:sp>
        <p:nvSpPr>
          <p:cNvPr id="9" name="object 9"/>
          <p:cNvSpPr/>
          <p:nvPr/>
        </p:nvSpPr>
        <p:spPr>
          <a:xfrm>
            <a:off x="5683377" y="2383149"/>
            <a:ext cx="0" cy="1046480"/>
          </a:xfrm>
          <a:custGeom>
            <a:avLst/>
            <a:gdLst/>
            <a:ahLst/>
            <a:cxnLst/>
            <a:rect l="l" t="t" r="r" b="b"/>
            <a:pathLst>
              <a:path h="1046479">
                <a:moveTo>
                  <a:pt x="0" y="1046289"/>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5683377" y="4229475"/>
            <a:ext cx="0" cy="669925"/>
          </a:xfrm>
          <a:custGeom>
            <a:avLst/>
            <a:gdLst/>
            <a:ahLst/>
            <a:cxnLst/>
            <a:rect l="l" t="t" r="r" b="b"/>
            <a:pathLst>
              <a:path h="669925">
                <a:moveTo>
                  <a:pt x="0" y="669378"/>
                </a:moveTo>
                <a:lnTo>
                  <a:pt x="0" y="0"/>
                </a:lnTo>
              </a:path>
            </a:pathLst>
          </a:custGeom>
          <a:ln w="101600">
            <a:solidFill>
              <a:srgbClr val="CD9146"/>
            </a:solidFill>
          </a:ln>
        </p:spPr>
        <p:txBody>
          <a:bodyPr wrap="square" lIns="0" tIns="0" rIns="0" bIns="0" rtlCol="0"/>
          <a:lstStyle/>
          <a:p>
            <a:endParaRPr/>
          </a:p>
        </p:txBody>
      </p:sp>
      <p:sp>
        <p:nvSpPr>
          <p:cNvPr id="11" name="object 11"/>
          <p:cNvSpPr/>
          <p:nvPr/>
        </p:nvSpPr>
        <p:spPr>
          <a:xfrm>
            <a:off x="5683377" y="3667121"/>
            <a:ext cx="0" cy="334645"/>
          </a:xfrm>
          <a:custGeom>
            <a:avLst/>
            <a:gdLst/>
            <a:ahLst/>
            <a:cxnLst/>
            <a:rect l="l" t="t" r="r" b="b"/>
            <a:pathLst>
              <a:path h="334645">
                <a:moveTo>
                  <a:pt x="0" y="334111"/>
                </a:moveTo>
                <a:lnTo>
                  <a:pt x="0" y="0"/>
                </a:lnTo>
              </a:path>
            </a:pathLst>
          </a:custGeom>
          <a:ln w="101600">
            <a:solidFill>
              <a:srgbClr val="CD9146"/>
            </a:solidFill>
          </a:ln>
        </p:spPr>
        <p:txBody>
          <a:bodyPr wrap="square" lIns="0" tIns="0" rIns="0" bIns="0" rtlCol="0"/>
          <a:lstStyle/>
          <a:p>
            <a:endParaRP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06625" algn="l"/>
              </a:tabLst>
            </a:pPr>
            <a:r>
              <a:rPr spc="-5" dirty="0"/>
              <a:t>#TCCC-CPP-PPT-12</a:t>
            </a:r>
            <a:r>
              <a:rPr spc="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15</a:t>
            </a:fld>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25" dirty="0"/>
              <a:t> </a:t>
            </a:r>
            <a:r>
              <a:rPr spc="-5" dirty="0"/>
              <a:t>14:</a:t>
            </a:r>
            <a:r>
              <a:rPr spc="-30" dirty="0"/>
              <a:t> </a:t>
            </a:r>
            <a:r>
              <a:rPr spc="-5" dirty="0"/>
              <a:t>Eye</a:t>
            </a:r>
            <a:r>
              <a:rPr spc="-20" dirty="0"/>
              <a:t> </a:t>
            </a:r>
            <a:r>
              <a:rPr spc="-5" dirty="0"/>
              <a:t>Injuries</a:t>
            </a:r>
          </a:p>
        </p:txBody>
      </p:sp>
      <p:pic>
        <p:nvPicPr>
          <p:cNvPr id="3" name="object 3"/>
          <p:cNvPicPr/>
          <p:nvPr/>
        </p:nvPicPr>
        <p:blipFill>
          <a:blip r:embed="rId5" cstate="print"/>
          <a:stretch>
            <a:fillRect/>
          </a:stretch>
        </p:blipFill>
        <p:spPr>
          <a:xfrm>
            <a:off x="309372" y="255270"/>
            <a:ext cx="1172717" cy="656081"/>
          </a:xfrm>
          <a:prstGeom prst="rect">
            <a:avLst/>
          </a:prstGeom>
        </p:spPr>
      </p:pic>
      <p:sp>
        <p:nvSpPr>
          <p:cNvPr id="4" name="object 4"/>
          <p:cNvSpPr txBox="1"/>
          <p:nvPr/>
        </p:nvSpPr>
        <p:spPr>
          <a:xfrm>
            <a:off x="2312479" y="943589"/>
            <a:ext cx="7646034"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FFFF"/>
                </a:solidFill>
                <a:latin typeface="Arial"/>
                <a:cs typeface="Arial"/>
              </a:rPr>
              <a:t>APPLYING</a:t>
            </a:r>
            <a:r>
              <a:rPr sz="3600" b="1" spc="-20" dirty="0">
                <a:solidFill>
                  <a:srgbClr val="FFFFFF"/>
                </a:solidFill>
                <a:latin typeface="Arial"/>
                <a:cs typeface="Arial"/>
              </a:rPr>
              <a:t> </a:t>
            </a:r>
            <a:r>
              <a:rPr sz="3600" b="1" spc="-5" dirty="0">
                <a:solidFill>
                  <a:srgbClr val="FFFFFF"/>
                </a:solidFill>
                <a:latin typeface="Arial"/>
                <a:cs typeface="Arial"/>
              </a:rPr>
              <a:t>THE</a:t>
            </a:r>
            <a:r>
              <a:rPr sz="3600" b="1" spc="-15" dirty="0">
                <a:solidFill>
                  <a:srgbClr val="FFFFFF"/>
                </a:solidFill>
                <a:latin typeface="Arial"/>
                <a:cs typeface="Arial"/>
              </a:rPr>
              <a:t> </a:t>
            </a:r>
            <a:r>
              <a:rPr sz="3600" b="1" spc="-5" dirty="0">
                <a:solidFill>
                  <a:srgbClr val="FFFFFF"/>
                </a:solidFill>
                <a:latin typeface="Arial"/>
                <a:cs typeface="Arial"/>
              </a:rPr>
              <a:t>RIGID</a:t>
            </a:r>
            <a:r>
              <a:rPr sz="3600" b="1" spc="-20" dirty="0">
                <a:solidFill>
                  <a:srgbClr val="FFFFFF"/>
                </a:solidFill>
                <a:latin typeface="Arial"/>
                <a:cs typeface="Arial"/>
              </a:rPr>
              <a:t> </a:t>
            </a:r>
            <a:r>
              <a:rPr sz="3600" b="1" dirty="0">
                <a:solidFill>
                  <a:srgbClr val="FFFFFF"/>
                </a:solidFill>
                <a:latin typeface="Arial"/>
                <a:cs typeface="Arial"/>
              </a:rPr>
              <a:t>EYE</a:t>
            </a:r>
            <a:r>
              <a:rPr sz="3600" b="1" spc="-15" dirty="0">
                <a:solidFill>
                  <a:srgbClr val="FFFFFF"/>
                </a:solidFill>
                <a:latin typeface="Arial"/>
                <a:cs typeface="Arial"/>
              </a:rPr>
              <a:t> </a:t>
            </a:r>
            <a:r>
              <a:rPr sz="3600" b="1" dirty="0">
                <a:solidFill>
                  <a:srgbClr val="FFFFFF"/>
                </a:solidFill>
                <a:latin typeface="Arial"/>
                <a:cs typeface="Arial"/>
              </a:rPr>
              <a:t>SHIELD</a:t>
            </a:r>
            <a:endParaRPr sz="3600">
              <a:latin typeface="Arial"/>
              <a:cs typeface="Arial"/>
            </a:endParaRPr>
          </a:p>
        </p:txBody>
      </p:sp>
      <p:grpSp>
        <p:nvGrpSpPr>
          <p:cNvPr id="5" name="object 5"/>
          <p:cNvGrpSpPr/>
          <p:nvPr/>
        </p:nvGrpSpPr>
        <p:grpSpPr>
          <a:xfrm>
            <a:off x="2935985" y="2250948"/>
            <a:ext cx="6320790" cy="3580129"/>
            <a:chOff x="2935985" y="2250948"/>
            <a:chExt cx="6320790" cy="3580129"/>
          </a:xfrm>
        </p:grpSpPr>
        <p:sp>
          <p:nvSpPr>
            <p:cNvPr id="6" name="object 6"/>
            <p:cNvSpPr/>
            <p:nvPr/>
          </p:nvSpPr>
          <p:spPr>
            <a:xfrm>
              <a:off x="2945510" y="2260473"/>
              <a:ext cx="6301740" cy="3561079"/>
            </a:xfrm>
            <a:custGeom>
              <a:avLst/>
              <a:gdLst/>
              <a:ahLst/>
              <a:cxnLst/>
              <a:rect l="l" t="t" r="r" b="b"/>
              <a:pathLst>
                <a:path w="6301740" h="3561079">
                  <a:moveTo>
                    <a:pt x="0" y="0"/>
                  </a:moveTo>
                  <a:lnTo>
                    <a:pt x="6301740" y="0"/>
                  </a:lnTo>
                  <a:lnTo>
                    <a:pt x="6301740" y="3560826"/>
                  </a:lnTo>
                  <a:lnTo>
                    <a:pt x="0" y="3560826"/>
                  </a:lnTo>
                  <a:lnTo>
                    <a:pt x="0" y="0"/>
                  </a:lnTo>
                  <a:close/>
                </a:path>
              </a:pathLst>
            </a:custGeom>
            <a:ln w="19050">
              <a:solidFill>
                <a:srgbClr val="898B8B"/>
              </a:solidFill>
            </a:ln>
          </p:spPr>
          <p:txBody>
            <a:bodyPr wrap="square" lIns="0" tIns="0" rIns="0" bIns="0" rtlCol="0"/>
            <a:lstStyle/>
            <a:p>
              <a:endParaRPr/>
            </a:p>
          </p:txBody>
        </p:sp>
        <p:sp>
          <p:nvSpPr>
            <p:cNvPr id="7" name="object 7"/>
            <p:cNvSpPr/>
            <p:nvPr/>
          </p:nvSpPr>
          <p:spPr>
            <a:xfrm>
              <a:off x="5500877" y="3445002"/>
              <a:ext cx="1190625" cy="1190625"/>
            </a:xfrm>
            <a:custGeom>
              <a:avLst/>
              <a:gdLst/>
              <a:ahLst/>
              <a:cxnLst/>
              <a:rect l="l" t="t" r="r" b="b"/>
              <a:pathLst>
                <a:path w="1190625" h="1190625">
                  <a:moveTo>
                    <a:pt x="595122" y="0"/>
                  </a:moveTo>
                  <a:lnTo>
                    <a:pt x="546312" y="1972"/>
                  </a:lnTo>
                  <a:lnTo>
                    <a:pt x="498590" y="7789"/>
                  </a:lnTo>
                  <a:lnTo>
                    <a:pt x="452107" y="17295"/>
                  </a:lnTo>
                  <a:lnTo>
                    <a:pt x="407017" y="30339"/>
                  </a:lnTo>
                  <a:lnTo>
                    <a:pt x="363474" y="46767"/>
                  </a:lnTo>
                  <a:lnTo>
                    <a:pt x="321629" y="66426"/>
                  </a:lnTo>
                  <a:lnTo>
                    <a:pt x="281637" y="89163"/>
                  </a:lnTo>
                  <a:lnTo>
                    <a:pt x="243651" y="114824"/>
                  </a:lnTo>
                  <a:lnTo>
                    <a:pt x="207823" y="143256"/>
                  </a:lnTo>
                  <a:lnTo>
                    <a:pt x="174307" y="174307"/>
                  </a:lnTo>
                  <a:lnTo>
                    <a:pt x="143256" y="207823"/>
                  </a:lnTo>
                  <a:lnTo>
                    <a:pt x="114824" y="243651"/>
                  </a:lnTo>
                  <a:lnTo>
                    <a:pt x="89163" y="281637"/>
                  </a:lnTo>
                  <a:lnTo>
                    <a:pt x="66426" y="321629"/>
                  </a:lnTo>
                  <a:lnTo>
                    <a:pt x="46767" y="363474"/>
                  </a:lnTo>
                  <a:lnTo>
                    <a:pt x="30339" y="407017"/>
                  </a:lnTo>
                  <a:lnTo>
                    <a:pt x="17295" y="452107"/>
                  </a:lnTo>
                  <a:lnTo>
                    <a:pt x="7789" y="498590"/>
                  </a:lnTo>
                  <a:lnTo>
                    <a:pt x="1972" y="546312"/>
                  </a:lnTo>
                  <a:lnTo>
                    <a:pt x="0" y="595122"/>
                  </a:lnTo>
                  <a:lnTo>
                    <a:pt x="1972" y="643931"/>
                  </a:lnTo>
                  <a:lnTo>
                    <a:pt x="7789" y="691653"/>
                  </a:lnTo>
                  <a:lnTo>
                    <a:pt x="17295" y="738136"/>
                  </a:lnTo>
                  <a:lnTo>
                    <a:pt x="30339" y="783226"/>
                  </a:lnTo>
                  <a:lnTo>
                    <a:pt x="46767" y="826770"/>
                  </a:lnTo>
                  <a:lnTo>
                    <a:pt x="66426" y="868614"/>
                  </a:lnTo>
                  <a:lnTo>
                    <a:pt x="89163" y="908606"/>
                  </a:lnTo>
                  <a:lnTo>
                    <a:pt x="114824" y="946592"/>
                  </a:lnTo>
                  <a:lnTo>
                    <a:pt x="143256" y="982420"/>
                  </a:lnTo>
                  <a:lnTo>
                    <a:pt x="174307" y="1015936"/>
                  </a:lnTo>
                  <a:lnTo>
                    <a:pt x="207823" y="1046987"/>
                  </a:lnTo>
                  <a:lnTo>
                    <a:pt x="243651" y="1075419"/>
                  </a:lnTo>
                  <a:lnTo>
                    <a:pt x="281637" y="1101080"/>
                  </a:lnTo>
                  <a:lnTo>
                    <a:pt x="321629" y="1123817"/>
                  </a:lnTo>
                  <a:lnTo>
                    <a:pt x="363473" y="1143476"/>
                  </a:lnTo>
                  <a:lnTo>
                    <a:pt x="407017" y="1159904"/>
                  </a:lnTo>
                  <a:lnTo>
                    <a:pt x="452107" y="1172948"/>
                  </a:lnTo>
                  <a:lnTo>
                    <a:pt x="498590" y="1182454"/>
                  </a:lnTo>
                  <a:lnTo>
                    <a:pt x="546312" y="1188271"/>
                  </a:lnTo>
                  <a:lnTo>
                    <a:pt x="595122" y="1190244"/>
                  </a:lnTo>
                  <a:lnTo>
                    <a:pt x="643931" y="1188271"/>
                  </a:lnTo>
                  <a:lnTo>
                    <a:pt x="691653" y="1182454"/>
                  </a:lnTo>
                  <a:lnTo>
                    <a:pt x="738136" y="1172948"/>
                  </a:lnTo>
                  <a:lnTo>
                    <a:pt x="783226" y="1159904"/>
                  </a:lnTo>
                  <a:lnTo>
                    <a:pt x="826769" y="1143476"/>
                  </a:lnTo>
                  <a:lnTo>
                    <a:pt x="868614" y="1123817"/>
                  </a:lnTo>
                  <a:lnTo>
                    <a:pt x="908606" y="1101080"/>
                  </a:lnTo>
                  <a:lnTo>
                    <a:pt x="946592" y="1075419"/>
                  </a:lnTo>
                  <a:lnTo>
                    <a:pt x="982420" y="1046987"/>
                  </a:lnTo>
                  <a:lnTo>
                    <a:pt x="1015936" y="1015936"/>
                  </a:lnTo>
                  <a:lnTo>
                    <a:pt x="1046987" y="982420"/>
                  </a:lnTo>
                  <a:lnTo>
                    <a:pt x="1075419" y="946592"/>
                  </a:lnTo>
                  <a:lnTo>
                    <a:pt x="1101080" y="908606"/>
                  </a:lnTo>
                  <a:lnTo>
                    <a:pt x="1123817" y="868614"/>
                  </a:lnTo>
                  <a:lnTo>
                    <a:pt x="1143476" y="826770"/>
                  </a:lnTo>
                  <a:lnTo>
                    <a:pt x="1159904" y="783226"/>
                  </a:lnTo>
                  <a:lnTo>
                    <a:pt x="1172948" y="738136"/>
                  </a:lnTo>
                  <a:lnTo>
                    <a:pt x="1182454" y="691653"/>
                  </a:lnTo>
                  <a:lnTo>
                    <a:pt x="1188271" y="643931"/>
                  </a:lnTo>
                  <a:lnTo>
                    <a:pt x="1190244" y="595122"/>
                  </a:lnTo>
                  <a:lnTo>
                    <a:pt x="1188271" y="546312"/>
                  </a:lnTo>
                  <a:lnTo>
                    <a:pt x="1182454" y="498590"/>
                  </a:lnTo>
                  <a:lnTo>
                    <a:pt x="1172948" y="452107"/>
                  </a:lnTo>
                  <a:lnTo>
                    <a:pt x="1159904" y="407017"/>
                  </a:lnTo>
                  <a:lnTo>
                    <a:pt x="1143476" y="363474"/>
                  </a:lnTo>
                  <a:lnTo>
                    <a:pt x="1123817" y="321629"/>
                  </a:lnTo>
                  <a:lnTo>
                    <a:pt x="1101080" y="281637"/>
                  </a:lnTo>
                  <a:lnTo>
                    <a:pt x="1075419" y="243651"/>
                  </a:lnTo>
                  <a:lnTo>
                    <a:pt x="1046987" y="207823"/>
                  </a:lnTo>
                  <a:lnTo>
                    <a:pt x="1015936" y="174307"/>
                  </a:lnTo>
                  <a:lnTo>
                    <a:pt x="982420" y="143256"/>
                  </a:lnTo>
                  <a:lnTo>
                    <a:pt x="946592" y="114824"/>
                  </a:lnTo>
                  <a:lnTo>
                    <a:pt x="908606" y="89163"/>
                  </a:lnTo>
                  <a:lnTo>
                    <a:pt x="868614" y="66426"/>
                  </a:lnTo>
                  <a:lnTo>
                    <a:pt x="826769" y="46767"/>
                  </a:lnTo>
                  <a:lnTo>
                    <a:pt x="783226" y="30339"/>
                  </a:lnTo>
                  <a:lnTo>
                    <a:pt x="738136" y="17295"/>
                  </a:lnTo>
                  <a:lnTo>
                    <a:pt x="691653" y="7789"/>
                  </a:lnTo>
                  <a:lnTo>
                    <a:pt x="643931" y="1972"/>
                  </a:lnTo>
                  <a:lnTo>
                    <a:pt x="595122" y="0"/>
                  </a:lnTo>
                  <a:close/>
                </a:path>
              </a:pathLst>
            </a:custGeom>
            <a:solidFill>
              <a:srgbClr val="606667"/>
            </a:solidFill>
          </p:spPr>
          <p:txBody>
            <a:bodyPr wrap="square" lIns="0" tIns="0" rIns="0" bIns="0" rtlCol="0"/>
            <a:lstStyle/>
            <a:p>
              <a:endParaRPr/>
            </a:p>
          </p:txBody>
        </p:sp>
        <p:sp>
          <p:nvSpPr>
            <p:cNvPr id="8" name="object 8"/>
            <p:cNvSpPr/>
            <p:nvPr/>
          </p:nvSpPr>
          <p:spPr>
            <a:xfrm>
              <a:off x="5897879" y="3736086"/>
              <a:ext cx="525145" cy="608965"/>
            </a:xfrm>
            <a:custGeom>
              <a:avLst/>
              <a:gdLst/>
              <a:ahLst/>
              <a:cxnLst/>
              <a:rect l="l" t="t" r="r" b="b"/>
              <a:pathLst>
                <a:path w="525145" h="608964">
                  <a:moveTo>
                    <a:pt x="0" y="0"/>
                  </a:moveTo>
                  <a:lnTo>
                    <a:pt x="0" y="608838"/>
                  </a:lnTo>
                  <a:lnTo>
                    <a:pt x="525018" y="304419"/>
                  </a:lnTo>
                  <a:lnTo>
                    <a:pt x="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3908050" y="6040796"/>
            <a:ext cx="4714875" cy="299720"/>
          </a:xfrm>
          <a:prstGeom prst="rect">
            <a:avLst/>
          </a:prstGeom>
        </p:spPr>
        <p:txBody>
          <a:bodyPr vert="horz" wrap="square" lIns="0" tIns="12700" rIns="0" bIns="0" rtlCol="0">
            <a:spAutoFit/>
          </a:bodyPr>
          <a:lstStyle/>
          <a:p>
            <a:pPr marL="12700">
              <a:lnSpc>
                <a:spcPct val="100000"/>
              </a:lnSpc>
              <a:spcBef>
                <a:spcPts val="100"/>
              </a:spcBef>
            </a:pPr>
            <a:r>
              <a:rPr sz="1800" i="1" spc="-5" dirty="0">
                <a:solidFill>
                  <a:srgbClr val="898B8B"/>
                </a:solidFill>
                <a:latin typeface="Arial"/>
                <a:cs typeface="Arial"/>
              </a:rPr>
              <a:t>Video</a:t>
            </a:r>
            <a:r>
              <a:rPr sz="1800" i="1" spc="-10" dirty="0">
                <a:solidFill>
                  <a:srgbClr val="898B8B"/>
                </a:solidFill>
                <a:latin typeface="Arial"/>
                <a:cs typeface="Arial"/>
              </a:rPr>
              <a:t> </a:t>
            </a:r>
            <a:r>
              <a:rPr sz="1800" i="1" dirty="0">
                <a:solidFill>
                  <a:srgbClr val="898B8B"/>
                </a:solidFill>
                <a:latin typeface="Arial"/>
                <a:cs typeface="Arial"/>
              </a:rPr>
              <a:t>can</a:t>
            </a:r>
            <a:r>
              <a:rPr sz="1800" i="1" spc="-5" dirty="0">
                <a:solidFill>
                  <a:srgbClr val="898B8B"/>
                </a:solidFill>
                <a:latin typeface="Arial"/>
                <a:cs typeface="Arial"/>
              </a:rPr>
              <a:t> </a:t>
            </a:r>
            <a:r>
              <a:rPr sz="1800" i="1" dirty="0">
                <a:solidFill>
                  <a:srgbClr val="898B8B"/>
                </a:solidFill>
                <a:latin typeface="Arial"/>
                <a:cs typeface="Arial"/>
              </a:rPr>
              <a:t>be</a:t>
            </a:r>
            <a:r>
              <a:rPr sz="1800" i="1" spc="-5" dirty="0">
                <a:solidFill>
                  <a:srgbClr val="898B8B"/>
                </a:solidFill>
                <a:latin typeface="Arial"/>
                <a:cs typeface="Arial"/>
              </a:rPr>
              <a:t> found </a:t>
            </a:r>
            <a:r>
              <a:rPr sz="1800" i="1" dirty="0">
                <a:solidFill>
                  <a:srgbClr val="898B8B"/>
                </a:solidFill>
                <a:latin typeface="Arial"/>
                <a:cs typeface="Arial"/>
              </a:rPr>
              <a:t>on</a:t>
            </a:r>
            <a:r>
              <a:rPr sz="1800" i="1" spc="-10" dirty="0">
                <a:solidFill>
                  <a:srgbClr val="898B8B"/>
                </a:solidFill>
                <a:latin typeface="Arial"/>
                <a:cs typeface="Arial"/>
              </a:rPr>
              <a:t> </a:t>
            </a:r>
            <a:r>
              <a:rPr sz="1800" i="1" spc="-5" dirty="0">
                <a:solidFill>
                  <a:srgbClr val="898B8B"/>
                </a:solidFill>
                <a:latin typeface="Arial"/>
                <a:cs typeface="Arial"/>
              </a:rPr>
              <a:t>deployedmedicine.com</a:t>
            </a:r>
            <a:endParaRPr sz="180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06625" algn="l"/>
              </a:tabLst>
            </a:pPr>
            <a:r>
              <a:rPr spc="-5" dirty="0"/>
              <a:t>#TCCC-CPP-PPT-12</a:t>
            </a:r>
            <a:r>
              <a:rPr spc="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16</a:t>
            </a:fld>
            <a:endParaRPr sz="1200"/>
          </a:p>
        </p:txBody>
      </p:sp>
      <p:pic>
        <p:nvPicPr>
          <p:cNvPr id="12" name="14b. Rigid Eye Shield Application">
            <a:hlinkClick r:id="" action="ppaction://media"/>
            <a:extLst>
              <a:ext uri="{FF2B5EF4-FFF2-40B4-BE49-F238E27FC236}">
                <a16:creationId xmlns:a16="http://schemas.microsoft.com/office/drawing/2014/main" id="{3DB06CBE-CB35-E374-53A0-511EE4D8CED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06415" y="1644586"/>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24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25" dirty="0"/>
              <a:t> </a:t>
            </a:r>
            <a:r>
              <a:rPr spc="-5" dirty="0"/>
              <a:t>14:</a:t>
            </a:r>
            <a:r>
              <a:rPr spc="-30" dirty="0"/>
              <a:t> </a:t>
            </a:r>
            <a:r>
              <a:rPr spc="-5" dirty="0"/>
              <a:t>Eye</a:t>
            </a:r>
            <a:r>
              <a:rPr spc="-20" dirty="0"/>
              <a:t> </a:t>
            </a:r>
            <a:r>
              <a:rPr spc="-5" dirty="0"/>
              <a:t>Injuries</a:t>
            </a:r>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641604" y="1392936"/>
            <a:ext cx="11039081" cy="5139677"/>
          </a:xfrm>
          <a:prstGeom prst="rect">
            <a:avLst/>
          </a:prstGeom>
        </p:spPr>
      </p:pic>
      <p:graphicFrame>
        <p:nvGraphicFramePr>
          <p:cNvPr id="5" name="object 5"/>
          <p:cNvGraphicFramePr>
            <a:graphicFrameLocks noGrp="1"/>
          </p:cNvGraphicFramePr>
          <p:nvPr/>
        </p:nvGraphicFramePr>
        <p:xfrm>
          <a:off x="813244" y="1506542"/>
          <a:ext cx="10652759" cy="4869580"/>
        </p:xfrm>
        <a:graphic>
          <a:graphicData uri="http://schemas.openxmlformats.org/drawingml/2006/table">
            <a:tbl>
              <a:tblPr firstRow="1" bandRow="1">
                <a:tableStyleId>{2D5ABB26-0587-4C30-8999-92F81FD0307C}</a:tableStyleId>
              </a:tblPr>
              <a:tblGrid>
                <a:gridCol w="1074420">
                  <a:extLst>
                    <a:ext uri="{9D8B030D-6E8A-4147-A177-3AD203B41FA5}">
                      <a16:colId xmlns:a16="http://schemas.microsoft.com/office/drawing/2014/main" val="20000"/>
                    </a:ext>
                  </a:extLst>
                </a:gridCol>
                <a:gridCol w="5692139">
                  <a:extLst>
                    <a:ext uri="{9D8B030D-6E8A-4147-A177-3AD203B41FA5}">
                      <a16:colId xmlns:a16="http://schemas.microsoft.com/office/drawing/2014/main" val="20001"/>
                    </a:ext>
                  </a:extLst>
                </a:gridCol>
                <a:gridCol w="3886200">
                  <a:extLst>
                    <a:ext uri="{9D8B030D-6E8A-4147-A177-3AD203B41FA5}">
                      <a16:colId xmlns:a16="http://schemas.microsoft.com/office/drawing/2014/main" val="20002"/>
                    </a:ext>
                  </a:extLst>
                </a:gridCol>
              </a:tblGrid>
              <a:tr h="752142">
                <a:tc>
                  <a:txBody>
                    <a:bodyPr/>
                    <a:lstStyle/>
                    <a:p>
                      <a:pPr marL="91440" marR="83185" indent="60960">
                        <a:lnSpc>
                          <a:spcPct val="100000"/>
                        </a:lnSpc>
                        <a:spcBef>
                          <a:spcPts val="994"/>
                        </a:spcBef>
                      </a:pPr>
                      <a:r>
                        <a:rPr sz="1600" b="1" spc="-5" dirty="0">
                          <a:latin typeface="Arial"/>
                          <a:cs typeface="Arial"/>
                        </a:rPr>
                        <a:t>Level of </a:t>
                      </a:r>
                      <a:r>
                        <a:rPr sz="1600" b="1" dirty="0">
                          <a:latin typeface="Arial"/>
                          <a:cs typeface="Arial"/>
                        </a:rPr>
                        <a:t> </a:t>
                      </a:r>
                      <a:r>
                        <a:rPr sz="1600" b="1" spc="-5" dirty="0">
                          <a:latin typeface="Arial"/>
                          <a:cs typeface="Arial"/>
                        </a:rPr>
                        <a:t>Evidence</a:t>
                      </a:r>
                      <a:endParaRPr sz="1600">
                        <a:latin typeface="Arial"/>
                        <a:cs typeface="Arial"/>
                      </a:endParaRPr>
                    </a:p>
                  </a:txBody>
                  <a:tcPr marL="0" marR="0" marT="126364"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55"/>
                        </a:spcBef>
                      </a:pPr>
                      <a:endParaRPr sz="1650">
                        <a:latin typeface="Times New Roman"/>
                        <a:cs typeface="Times New Roman"/>
                      </a:endParaRPr>
                    </a:p>
                    <a:p>
                      <a:pPr marL="114300">
                        <a:lnSpc>
                          <a:spcPct val="100000"/>
                        </a:lnSpc>
                      </a:pPr>
                      <a:r>
                        <a:rPr sz="1600" b="1" dirty="0">
                          <a:latin typeface="Arial"/>
                          <a:cs typeface="Arial"/>
                        </a:rPr>
                        <a:t>AHA</a:t>
                      </a:r>
                      <a:r>
                        <a:rPr sz="1600" b="1" spc="-15" dirty="0">
                          <a:latin typeface="Arial"/>
                          <a:cs typeface="Arial"/>
                        </a:rPr>
                        <a:t> </a:t>
                      </a:r>
                      <a:r>
                        <a:rPr sz="1600" b="1" spc="-5" dirty="0">
                          <a:latin typeface="Arial"/>
                          <a:cs typeface="Arial"/>
                        </a:rPr>
                        <a:t>Recommendation</a:t>
                      </a:r>
                      <a:r>
                        <a:rPr sz="1600" b="1" spc="-15" dirty="0">
                          <a:latin typeface="Arial"/>
                          <a:cs typeface="Arial"/>
                        </a:rPr>
                        <a:t> </a:t>
                      </a:r>
                      <a:r>
                        <a:rPr sz="1600" b="1" spc="-5" dirty="0">
                          <a:latin typeface="Arial"/>
                          <a:cs typeface="Arial"/>
                        </a:rPr>
                        <a:t>System</a:t>
                      </a:r>
                      <a:r>
                        <a:rPr sz="1600" b="1" dirty="0">
                          <a:latin typeface="Arial"/>
                          <a:cs typeface="Arial"/>
                        </a:rPr>
                        <a:t> </a:t>
                      </a:r>
                      <a:r>
                        <a:rPr sz="1600" b="1" spc="-5" dirty="0">
                          <a:latin typeface="Arial"/>
                          <a:cs typeface="Arial"/>
                        </a:rPr>
                        <a:t>Terminology</a:t>
                      </a:r>
                      <a:r>
                        <a:rPr sz="1600" b="1" dirty="0">
                          <a:latin typeface="Arial"/>
                          <a:cs typeface="Arial"/>
                        </a:rPr>
                        <a:t> </a:t>
                      </a:r>
                      <a:r>
                        <a:rPr sz="1600" b="1" spc="-5" dirty="0">
                          <a:latin typeface="Arial"/>
                          <a:cs typeface="Arial"/>
                        </a:rPr>
                        <a:t>Explanation</a:t>
                      </a:r>
                      <a:endParaRPr sz="1600">
                        <a:latin typeface="Arial"/>
                        <a:cs typeface="Arial"/>
                      </a:endParaRPr>
                    </a:p>
                  </a:txBody>
                  <a:tcPr marL="0" marR="0" marT="698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55"/>
                        </a:spcBef>
                      </a:pPr>
                      <a:endParaRPr sz="1650">
                        <a:latin typeface="Times New Roman"/>
                        <a:cs typeface="Times New Roman"/>
                      </a:endParaRPr>
                    </a:p>
                    <a:p>
                      <a:pPr marL="158115">
                        <a:lnSpc>
                          <a:spcPct val="100000"/>
                        </a:lnSpc>
                      </a:pPr>
                      <a:r>
                        <a:rPr sz="1600" b="1" spc="-5" dirty="0">
                          <a:latin typeface="Arial"/>
                          <a:cs typeface="Arial"/>
                        </a:rPr>
                        <a:t>Why the </a:t>
                      </a:r>
                      <a:r>
                        <a:rPr sz="1600" b="1" dirty="0">
                          <a:latin typeface="Arial"/>
                          <a:cs typeface="Arial"/>
                        </a:rPr>
                        <a:t>AHA</a:t>
                      </a:r>
                      <a:r>
                        <a:rPr sz="1600" b="1" spc="-10" dirty="0">
                          <a:latin typeface="Arial"/>
                          <a:cs typeface="Arial"/>
                        </a:rPr>
                        <a:t> </a:t>
                      </a:r>
                      <a:r>
                        <a:rPr sz="1600" b="1" spc="-5" dirty="0">
                          <a:latin typeface="Arial"/>
                          <a:cs typeface="Arial"/>
                        </a:rPr>
                        <a:t>Classification</a:t>
                      </a:r>
                      <a:r>
                        <a:rPr sz="1600" b="1" spc="5" dirty="0">
                          <a:latin typeface="Arial"/>
                          <a:cs typeface="Arial"/>
                        </a:rPr>
                        <a:t> </a:t>
                      </a:r>
                      <a:r>
                        <a:rPr sz="1600" b="1" spc="-5" dirty="0">
                          <a:latin typeface="Arial"/>
                          <a:cs typeface="Arial"/>
                        </a:rPr>
                        <a:t>System?</a:t>
                      </a:r>
                      <a:endParaRPr sz="1600">
                        <a:latin typeface="Arial"/>
                        <a:cs typeface="Arial"/>
                      </a:endParaRPr>
                    </a:p>
                  </a:txBody>
                  <a:tcPr marL="0" marR="0" marT="6985"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D1D2D3"/>
                    </a:solidFill>
                  </a:tcPr>
                </a:tc>
                <a:extLst>
                  <a:ext uri="{0D108BD9-81ED-4DB2-BD59-A6C34878D82A}">
                    <a16:rowId xmlns:a16="http://schemas.microsoft.com/office/drawing/2014/main" val="10000"/>
                  </a:ext>
                </a:extLst>
              </a:tr>
              <a:tr h="825540">
                <a:tc>
                  <a:txBody>
                    <a:bodyPr/>
                    <a:lstStyle/>
                    <a:p>
                      <a:pPr>
                        <a:lnSpc>
                          <a:spcPct val="100000"/>
                        </a:lnSpc>
                        <a:spcBef>
                          <a:spcPts val="10"/>
                        </a:spcBef>
                      </a:pPr>
                      <a:endParaRPr sz="2050">
                        <a:latin typeface="Times New Roman"/>
                        <a:cs typeface="Times New Roman"/>
                      </a:endParaRPr>
                    </a:p>
                    <a:p>
                      <a:pPr algn="ctr">
                        <a:lnSpc>
                          <a:spcPct val="100000"/>
                        </a:lnSpc>
                        <a:spcBef>
                          <a:spcPts val="5"/>
                        </a:spcBef>
                      </a:pPr>
                      <a:r>
                        <a:rPr sz="1400" b="1" dirty="0">
                          <a:latin typeface="Arial"/>
                          <a:cs typeface="Arial"/>
                        </a:rPr>
                        <a:t>A</a:t>
                      </a:r>
                      <a:endParaRPr sz="1400">
                        <a:latin typeface="Arial"/>
                        <a:cs typeface="Arial"/>
                      </a:endParaRPr>
                    </a:p>
                  </a:txBody>
                  <a:tcPr marL="0" marR="0" marT="127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a:txBody>
                    <a:bodyPr/>
                    <a:lstStyle/>
                    <a:p>
                      <a:pPr>
                        <a:lnSpc>
                          <a:spcPct val="100000"/>
                        </a:lnSpc>
                        <a:spcBef>
                          <a:spcPts val="35"/>
                        </a:spcBef>
                      </a:pPr>
                      <a:endParaRPr sz="1300">
                        <a:latin typeface="Times New Roman"/>
                        <a:cs typeface="Times New Roman"/>
                      </a:endParaRPr>
                    </a:p>
                    <a:p>
                      <a:pPr marL="287655" marR="723900">
                        <a:lnSpc>
                          <a:spcPct val="100000"/>
                        </a:lnSpc>
                      </a:pPr>
                      <a:r>
                        <a:rPr sz="1400" spc="-5" dirty="0">
                          <a:latin typeface="Arial MT"/>
                          <a:cs typeface="Arial MT"/>
                        </a:rPr>
                        <a:t>Evidence from multiple randomized clinical trials (RCT) with </a:t>
                      </a:r>
                      <a:r>
                        <a:rPr sz="1400" spc="-375" dirty="0">
                          <a:latin typeface="Arial MT"/>
                          <a:cs typeface="Arial MT"/>
                        </a:rPr>
                        <a:t> </a:t>
                      </a:r>
                      <a:r>
                        <a:rPr sz="1400" spc="-5" dirty="0">
                          <a:latin typeface="Arial MT"/>
                          <a:cs typeface="Arial MT"/>
                        </a:rPr>
                        <a:t>concordant</a:t>
                      </a:r>
                      <a:r>
                        <a:rPr sz="1400" spc="-20" dirty="0">
                          <a:latin typeface="Arial MT"/>
                          <a:cs typeface="Arial MT"/>
                        </a:rPr>
                        <a:t> </a:t>
                      </a:r>
                      <a:r>
                        <a:rPr sz="1400" spc="-5" dirty="0">
                          <a:latin typeface="Arial MT"/>
                          <a:cs typeface="Arial MT"/>
                        </a:rPr>
                        <a:t>results</a:t>
                      </a:r>
                      <a:r>
                        <a:rPr sz="1400" spc="-15" dirty="0">
                          <a:latin typeface="Arial MT"/>
                          <a:cs typeface="Arial MT"/>
                        </a:rPr>
                        <a:t> </a:t>
                      </a:r>
                      <a:r>
                        <a:rPr sz="1400" spc="-5" dirty="0">
                          <a:latin typeface="Arial MT"/>
                          <a:cs typeface="Arial MT"/>
                        </a:rPr>
                        <a:t>or</a:t>
                      </a:r>
                      <a:r>
                        <a:rPr sz="1400" spc="-15" dirty="0">
                          <a:latin typeface="Arial MT"/>
                          <a:cs typeface="Arial MT"/>
                        </a:rPr>
                        <a:t> </a:t>
                      </a:r>
                      <a:r>
                        <a:rPr sz="1400" spc="-5" dirty="0">
                          <a:latin typeface="Arial MT"/>
                          <a:cs typeface="Arial MT"/>
                        </a:rPr>
                        <a:t>from</a:t>
                      </a:r>
                      <a:r>
                        <a:rPr sz="1400" spc="-15" dirty="0">
                          <a:latin typeface="Arial MT"/>
                          <a:cs typeface="Arial MT"/>
                        </a:rPr>
                        <a:t> </a:t>
                      </a:r>
                      <a:r>
                        <a:rPr sz="1400" b="1" spc="-5" dirty="0">
                          <a:latin typeface="Arial"/>
                          <a:cs typeface="Arial"/>
                        </a:rPr>
                        <a:t>HIGH-QUALITY</a:t>
                      </a:r>
                      <a:r>
                        <a:rPr sz="1400" b="1" spc="10" dirty="0">
                          <a:latin typeface="Arial"/>
                          <a:cs typeface="Arial"/>
                        </a:rPr>
                        <a:t> </a:t>
                      </a:r>
                      <a:r>
                        <a:rPr sz="1400" spc="-5" dirty="0">
                          <a:latin typeface="Arial MT"/>
                          <a:cs typeface="Arial MT"/>
                        </a:rPr>
                        <a:t>meta-analyses.</a:t>
                      </a:r>
                      <a:endParaRPr sz="1400">
                        <a:latin typeface="Arial MT"/>
                        <a:cs typeface="Arial MT"/>
                      </a:endParaRPr>
                    </a:p>
                  </a:txBody>
                  <a:tcPr marL="0" marR="0" marT="44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rowSpan="5">
                  <a:txBody>
                    <a:bodyPr/>
                    <a:lstStyle/>
                    <a:p>
                      <a:pPr marL="573405" marR="427990" indent="-285750">
                        <a:lnSpc>
                          <a:spcPct val="100000"/>
                        </a:lnSpc>
                        <a:spcBef>
                          <a:spcPts val="805"/>
                        </a:spcBef>
                        <a:buSzPct val="125000"/>
                        <a:buChar char="•"/>
                        <a:tabLst>
                          <a:tab pos="573405" algn="l"/>
                          <a:tab pos="574040" algn="l"/>
                        </a:tabLst>
                      </a:pPr>
                      <a:r>
                        <a:rPr sz="1600" spc="-5" dirty="0">
                          <a:latin typeface="Arial MT"/>
                          <a:cs typeface="Arial MT"/>
                        </a:rPr>
                        <a:t>The level of evidence </a:t>
                      </a:r>
                      <a:r>
                        <a:rPr sz="1600" dirty="0">
                          <a:latin typeface="Arial MT"/>
                          <a:cs typeface="Arial MT"/>
                        </a:rPr>
                        <a:t> </a:t>
                      </a:r>
                      <a:r>
                        <a:rPr sz="1600" spc="-5" dirty="0">
                          <a:latin typeface="Arial MT"/>
                          <a:cs typeface="Arial MT"/>
                        </a:rPr>
                        <a:t>recommendations allow readers </a:t>
                      </a:r>
                      <a:r>
                        <a:rPr sz="1600" spc="-430" dirty="0">
                          <a:latin typeface="Arial MT"/>
                          <a:cs typeface="Arial MT"/>
                        </a:rPr>
                        <a:t> </a:t>
                      </a:r>
                      <a:r>
                        <a:rPr sz="1600" spc="-5" dirty="0">
                          <a:latin typeface="Arial MT"/>
                          <a:cs typeface="Arial MT"/>
                        </a:rPr>
                        <a:t>to quickly glean information on </a:t>
                      </a:r>
                      <a:r>
                        <a:rPr sz="1600" dirty="0">
                          <a:latin typeface="Arial MT"/>
                          <a:cs typeface="Arial MT"/>
                        </a:rPr>
                        <a:t> </a:t>
                      </a:r>
                      <a:r>
                        <a:rPr sz="1600" spc="-5" dirty="0">
                          <a:latin typeface="Arial MT"/>
                          <a:cs typeface="Arial MT"/>
                        </a:rPr>
                        <a:t>the</a:t>
                      </a:r>
                      <a:r>
                        <a:rPr sz="1600" dirty="0">
                          <a:latin typeface="Arial MT"/>
                          <a:cs typeface="Arial MT"/>
                        </a:rPr>
                        <a:t> </a:t>
                      </a:r>
                      <a:r>
                        <a:rPr sz="1600" spc="-5" dirty="0">
                          <a:latin typeface="Arial MT"/>
                          <a:cs typeface="Arial MT"/>
                        </a:rPr>
                        <a:t>strength,</a:t>
                      </a:r>
                      <a:r>
                        <a:rPr sz="1600" spc="10" dirty="0">
                          <a:latin typeface="Arial MT"/>
                          <a:cs typeface="Arial MT"/>
                        </a:rPr>
                        <a:t> </a:t>
                      </a:r>
                      <a:r>
                        <a:rPr sz="1600" spc="-5" dirty="0">
                          <a:latin typeface="Arial MT"/>
                          <a:cs typeface="Arial MT"/>
                        </a:rPr>
                        <a:t>certainty,</a:t>
                      </a:r>
                      <a:r>
                        <a:rPr sz="1600" spc="10" dirty="0">
                          <a:latin typeface="Arial MT"/>
                          <a:cs typeface="Arial MT"/>
                        </a:rPr>
                        <a:t> </a:t>
                      </a:r>
                      <a:r>
                        <a:rPr sz="1600" spc="-5" dirty="0">
                          <a:latin typeface="Arial MT"/>
                          <a:cs typeface="Arial MT"/>
                        </a:rPr>
                        <a:t>and </a:t>
                      </a:r>
                      <a:r>
                        <a:rPr sz="1600" dirty="0">
                          <a:latin typeface="Arial MT"/>
                          <a:cs typeface="Arial MT"/>
                        </a:rPr>
                        <a:t> </a:t>
                      </a:r>
                      <a:r>
                        <a:rPr sz="1600" spc="-5" dirty="0">
                          <a:latin typeface="Arial MT"/>
                          <a:cs typeface="Arial MT"/>
                        </a:rPr>
                        <a:t>quality of evidence supporting </a:t>
                      </a:r>
                      <a:r>
                        <a:rPr sz="1600" dirty="0">
                          <a:latin typeface="Arial MT"/>
                          <a:cs typeface="Arial MT"/>
                        </a:rPr>
                        <a:t> </a:t>
                      </a:r>
                      <a:r>
                        <a:rPr sz="1600" spc="-5" dirty="0">
                          <a:latin typeface="Arial MT"/>
                          <a:cs typeface="Arial MT"/>
                        </a:rPr>
                        <a:t>each</a:t>
                      </a:r>
                      <a:r>
                        <a:rPr sz="1600" spc="-10" dirty="0">
                          <a:latin typeface="Arial MT"/>
                          <a:cs typeface="Arial MT"/>
                        </a:rPr>
                        <a:t> </a:t>
                      </a:r>
                      <a:r>
                        <a:rPr sz="1600" spc="-5" dirty="0">
                          <a:latin typeface="Arial MT"/>
                          <a:cs typeface="Arial MT"/>
                        </a:rPr>
                        <a:t>recommendation.</a:t>
                      </a:r>
                      <a:endParaRPr sz="1600">
                        <a:latin typeface="Arial MT"/>
                        <a:cs typeface="Arial MT"/>
                      </a:endParaRPr>
                    </a:p>
                    <a:p>
                      <a:pPr>
                        <a:lnSpc>
                          <a:spcPct val="100000"/>
                        </a:lnSpc>
                        <a:spcBef>
                          <a:spcPts val="20"/>
                        </a:spcBef>
                        <a:buFont typeface="Arial MT"/>
                        <a:buChar char="•"/>
                      </a:pPr>
                      <a:endParaRPr sz="1650">
                        <a:latin typeface="Times New Roman"/>
                        <a:cs typeface="Times New Roman"/>
                      </a:endParaRPr>
                    </a:p>
                    <a:p>
                      <a:pPr marL="573405" marR="301625" indent="-285750">
                        <a:lnSpc>
                          <a:spcPct val="100000"/>
                        </a:lnSpc>
                        <a:buSzPct val="125000"/>
                        <a:buChar char="•"/>
                        <a:tabLst>
                          <a:tab pos="573405" algn="l"/>
                          <a:tab pos="574040" algn="l"/>
                        </a:tabLst>
                      </a:pPr>
                      <a:r>
                        <a:rPr sz="1600" dirty="0">
                          <a:latin typeface="Arial MT"/>
                          <a:cs typeface="Arial MT"/>
                        </a:rPr>
                        <a:t>A </a:t>
                      </a:r>
                      <a:r>
                        <a:rPr sz="1600" spc="-5" dirty="0">
                          <a:latin typeface="Arial MT"/>
                          <a:cs typeface="Arial MT"/>
                        </a:rPr>
                        <a:t>recommendation with Level of </a:t>
                      </a:r>
                      <a:r>
                        <a:rPr sz="1600" dirty="0">
                          <a:latin typeface="Arial MT"/>
                          <a:cs typeface="Arial MT"/>
                        </a:rPr>
                        <a:t> </a:t>
                      </a:r>
                      <a:r>
                        <a:rPr sz="1600" spc="-5" dirty="0">
                          <a:latin typeface="Arial MT"/>
                          <a:cs typeface="Arial MT"/>
                        </a:rPr>
                        <a:t>Evidence (LOE) </a:t>
                      </a:r>
                      <a:r>
                        <a:rPr sz="1600" dirty="0">
                          <a:latin typeface="Arial MT"/>
                          <a:cs typeface="Arial MT"/>
                        </a:rPr>
                        <a:t>C </a:t>
                      </a:r>
                      <a:r>
                        <a:rPr sz="1600" spc="-5" dirty="0">
                          <a:latin typeface="Arial MT"/>
                          <a:cs typeface="Arial MT"/>
                        </a:rPr>
                        <a:t>does not imply </a:t>
                      </a:r>
                      <a:r>
                        <a:rPr sz="1600" spc="-430" dirty="0">
                          <a:latin typeface="Arial MT"/>
                          <a:cs typeface="Arial MT"/>
                        </a:rPr>
                        <a:t> </a:t>
                      </a:r>
                      <a:r>
                        <a:rPr sz="1600" spc="-5" dirty="0">
                          <a:latin typeface="Arial MT"/>
                          <a:cs typeface="Arial MT"/>
                        </a:rPr>
                        <a:t>that</a:t>
                      </a:r>
                      <a:r>
                        <a:rPr sz="1600" spc="110" dirty="0">
                          <a:latin typeface="Arial MT"/>
                          <a:cs typeface="Arial MT"/>
                        </a:rPr>
                        <a:t> </a:t>
                      </a:r>
                      <a:r>
                        <a:rPr sz="1600" spc="-5" dirty="0">
                          <a:latin typeface="Arial MT"/>
                          <a:cs typeface="Arial MT"/>
                        </a:rPr>
                        <a:t>the</a:t>
                      </a:r>
                      <a:r>
                        <a:rPr sz="1600" spc="100" dirty="0">
                          <a:latin typeface="Arial MT"/>
                          <a:cs typeface="Arial MT"/>
                        </a:rPr>
                        <a:t> </a:t>
                      </a:r>
                      <a:r>
                        <a:rPr sz="1600" spc="-5" dirty="0">
                          <a:latin typeface="Arial MT"/>
                          <a:cs typeface="Arial MT"/>
                        </a:rPr>
                        <a:t>recommendation</a:t>
                      </a:r>
                      <a:r>
                        <a:rPr sz="1600" spc="105" dirty="0">
                          <a:latin typeface="Arial MT"/>
                          <a:cs typeface="Arial MT"/>
                        </a:rPr>
                        <a:t> </a:t>
                      </a:r>
                      <a:r>
                        <a:rPr sz="1600" spc="-5" dirty="0">
                          <a:latin typeface="Arial MT"/>
                          <a:cs typeface="Arial MT"/>
                        </a:rPr>
                        <a:t>is </a:t>
                      </a:r>
                      <a:r>
                        <a:rPr sz="1600" dirty="0">
                          <a:latin typeface="Arial MT"/>
                          <a:cs typeface="Arial MT"/>
                        </a:rPr>
                        <a:t> </a:t>
                      </a:r>
                      <a:r>
                        <a:rPr sz="1600" spc="-5" dirty="0">
                          <a:latin typeface="Arial MT"/>
                          <a:cs typeface="Arial MT"/>
                        </a:rPr>
                        <a:t>weak.</a:t>
                      </a:r>
                      <a:endParaRPr sz="1600">
                        <a:latin typeface="Arial MT"/>
                        <a:cs typeface="Arial MT"/>
                      </a:endParaRPr>
                    </a:p>
                    <a:p>
                      <a:pPr>
                        <a:lnSpc>
                          <a:spcPct val="100000"/>
                        </a:lnSpc>
                        <a:spcBef>
                          <a:spcPts val="20"/>
                        </a:spcBef>
                        <a:buFont typeface="Arial MT"/>
                        <a:buChar char="•"/>
                      </a:pPr>
                      <a:endParaRPr sz="1650">
                        <a:latin typeface="Times New Roman"/>
                        <a:cs typeface="Times New Roman"/>
                      </a:endParaRPr>
                    </a:p>
                    <a:p>
                      <a:pPr marL="573405" marR="344170" indent="-285750">
                        <a:lnSpc>
                          <a:spcPct val="100000"/>
                        </a:lnSpc>
                        <a:spcBef>
                          <a:spcPts val="5"/>
                        </a:spcBef>
                        <a:buSzPct val="125000"/>
                        <a:buChar char="•"/>
                        <a:tabLst>
                          <a:tab pos="573405" algn="l"/>
                          <a:tab pos="574040" algn="l"/>
                        </a:tabLst>
                      </a:pPr>
                      <a:r>
                        <a:rPr sz="1600" spc="-5" dirty="0">
                          <a:latin typeface="Arial MT"/>
                          <a:cs typeface="Arial MT"/>
                        </a:rPr>
                        <a:t>Although, </a:t>
                      </a:r>
                      <a:r>
                        <a:rPr sz="1600" dirty="0">
                          <a:latin typeface="Arial MT"/>
                          <a:cs typeface="Arial MT"/>
                        </a:rPr>
                        <a:t>RCTs </a:t>
                      </a:r>
                      <a:r>
                        <a:rPr sz="1600" spc="-5" dirty="0">
                          <a:latin typeface="Arial MT"/>
                          <a:cs typeface="Arial MT"/>
                        </a:rPr>
                        <a:t>are unavailable, </a:t>
                      </a:r>
                      <a:r>
                        <a:rPr sz="1600" spc="-430" dirty="0">
                          <a:latin typeface="Arial MT"/>
                          <a:cs typeface="Arial MT"/>
                        </a:rPr>
                        <a:t> </a:t>
                      </a:r>
                      <a:r>
                        <a:rPr sz="1600" spc="-5" dirty="0">
                          <a:latin typeface="Arial MT"/>
                          <a:cs typeface="Arial MT"/>
                        </a:rPr>
                        <a:t>there</a:t>
                      </a:r>
                      <a:r>
                        <a:rPr sz="1600" dirty="0">
                          <a:latin typeface="Arial MT"/>
                          <a:cs typeface="Arial MT"/>
                        </a:rPr>
                        <a:t> </a:t>
                      </a:r>
                      <a:r>
                        <a:rPr sz="1600" spc="-5" dirty="0">
                          <a:latin typeface="Arial MT"/>
                          <a:cs typeface="Arial MT"/>
                        </a:rPr>
                        <a:t>may</a:t>
                      </a:r>
                      <a:r>
                        <a:rPr sz="1600" spc="5" dirty="0">
                          <a:latin typeface="Arial MT"/>
                          <a:cs typeface="Arial MT"/>
                        </a:rPr>
                        <a:t> </a:t>
                      </a:r>
                      <a:r>
                        <a:rPr sz="1600" spc="-5" dirty="0">
                          <a:latin typeface="Arial MT"/>
                          <a:cs typeface="Arial MT"/>
                        </a:rPr>
                        <a:t>be</a:t>
                      </a:r>
                      <a:r>
                        <a:rPr sz="1600" spc="-10" dirty="0">
                          <a:latin typeface="Arial MT"/>
                          <a:cs typeface="Arial MT"/>
                        </a:rPr>
                        <a:t> </a:t>
                      </a:r>
                      <a:r>
                        <a:rPr sz="1600" dirty="0">
                          <a:latin typeface="Arial MT"/>
                          <a:cs typeface="Arial MT"/>
                        </a:rPr>
                        <a:t>a</a:t>
                      </a:r>
                      <a:r>
                        <a:rPr sz="1600" spc="-5" dirty="0">
                          <a:latin typeface="Arial MT"/>
                          <a:cs typeface="Arial MT"/>
                        </a:rPr>
                        <a:t> very</a:t>
                      </a:r>
                      <a:r>
                        <a:rPr sz="1600" dirty="0">
                          <a:latin typeface="Arial MT"/>
                          <a:cs typeface="Arial MT"/>
                        </a:rPr>
                        <a:t> </a:t>
                      </a:r>
                      <a:r>
                        <a:rPr sz="1600" spc="-5" dirty="0">
                          <a:latin typeface="Arial MT"/>
                          <a:cs typeface="Arial MT"/>
                        </a:rPr>
                        <a:t>clear</a:t>
                      </a:r>
                      <a:r>
                        <a:rPr sz="1600" dirty="0">
                          <a:latin typeface="Arial MT"/>
                          <a:cs typeface="Arial MT"/>
                        </a:rPr>
                        <a:t> </a:t>
                      </a:r>
                      <a:r>
                        <a:rPr sz="1600" spc="-5" dirty="0">
                          <a:latin typeface="Arial MT"/>
                          <a:cs typeface="Arial MT"/>
                        </a:rPr>
                        <a:t>clinical </a:t>
                      </a:r>
                      <a:r>
                        <a:rPr sz="1600" spc="-430" dirty="0">
                          <a:latin typeface="Arial MT"/>
                          <a:cs typeface="Arial MT"/>
                        </a:rPr>
                        <a:t> </a:t>
                      </a:r>
                      <a:r>
                        <a:rPr sz="1600" spc="-5" dirty="0">
                          <a:latin typeface="Arial MT"/>
                          <a:cs typeface="Arial MT"/>
                        </a:rPr>
                        <a:t>consensus</a:t>
                      </a:r>
                      <a:r>
                        <a:rPr sz="1600" spc="-15" dirty="0">
                          <a:latin typeface="Arial MT"/>
                          <a:cs typeface="Arial MT"/>
                        </a:rPr>
                        <a:t> </a:t>
                      </a:r>
                      <a:r>
                        <a:rPr sz="1600" spc="-5" dirty="0">
                          <a:latin typeface="Arial MT"/>
                          <a:cs typeface="Arial MT"/>
                        </a:rPr>
                        <a:t>that</a:t>
                      </a:r>
                      <a:r>
                        <a:rPr sz="1600" spc="10" dirty="0">
                          <a:latin typeface="Arial MT"/>
                          <a:cs typeface="Arial MT"/>
                        </a:rPr>
                        <a:t> </a:t>
                      </a:r>
                      <a:r>
                        <a:rPr sz="1600" dirty="0">
                          <a:latin typeface="Arial MT"/>
                          <a:cs typeface="Arial MT"/>
                        </a:rPr>
                        <a:t>a</a:t>
                      </a:r>
                      <a:r>
                        <a:rPr sz="1600" spc="-5" dirty="0">
                          <a:latin typeface="Arial MT"/>
                          <a:cs typeface="Arial MT"/>
                        </a:rPr>
                        <a:t> particular</a:t>
                      </a:r>
                      <a:r>
                        <a:rPr sz="1600" spc="5" dirty="0">
                          <a:latin typeface="Arial MT"/>
                          <a:cs typeface="Arial MT"/>
                        </a:rPr>
                        <a:t> </a:t>
                      </a:r>
                      <a:r>
                        <a:rPr sz="1600" spc="-5" dirty="0">
                          <a:latin typeface="Arial MT"/>
                          <a:cs typeface="Arial MT"/>
                        </a:rPr>
                        <a:t>test </a:t>
                      </a:r>
                      <a:r>
                        <a:rPr sz="1600" dirty="0">
                          <a:latin typeface="Arial MT"/>
                          <a:cs typeface="Arial MT"/>
                        </a:rPr>
                        <a:t> </a:t>
                      </a:r>
                      <a:r>
                        <a:rPr sz="1600" spc="-5" dirty="0">
                          <a:latin typeface="Arial MT"/>
                          <a:cs typeface="Arial MT"/>
                        </a:rPr>
                        <a:t>or</a:t>
                      </a:r>
                      <a:r>
                        <a:rPr sz="1600" spc="5" dirty="0">
                          <a:latin typeface="Arial MT"/>
                          <a:cs typeface="Arial MT"/>
                        </a:rPr>
                        <a:t> </a:t>
                      </a:r>
                      <a:r>
                        <a:rPr sz="1600" spc="-5" dirty="0">
                          <a:latin typeface="Arial MT"/>
                          <a:cs typeface="Arial MT"/>
                        </a:rPr>
                        <a:t>therapy</a:t>
                      </a:r>
                      <a:r>
                        <a:rPr sz="1600" dirty="0">
                          <a:latin typeface="Arial MT"/>
                          <a:cs typeface="Arial MT"/>
                        </a:rPr>
                        <a:t> </a:t>
                      </a:r>
                      <a:r>
                        <a:rPr sz="1600" spc="-5" dirty="0">
                          <a:latin typeface="Arial MT"/>
                          <a:cs typeface="Arial MT"/>
                        </a:rPr>
                        <a:t>is useful</a:t>
                      </a:r>
                      <a:r>
                        <a:rPr sz="1600" spc="-10" dirty="0">
                          <a:latin typeface="Arial MT"/>
                          <a:cs typeface="Arial MT"/>
                        </a:rPr>
                        <a:t> </a:t>
                      </a:r>
                      <a:r>
                        <a:rPr sz="1600" spc="-5" dirty="0">
                          <a:latin typeface="Arial MT"/>
                          <a:cs typeface="Arial MT"/>
                        </a:rPr>
                        <a:t>or</a:t>
                      </a:r>
                      <a:r>
                        <a:rPr sz="1600" spc="10" dirty="0">
                          <a:latin typeface="Arial MT"/>
                          <a:cs typeface="Arial MT"/>
                        </a:rPr>
                        <a:t> </a:t>
                      </a:r>
                      <a:r>
                        <a:rPr sz="1600" spc="-5" dirty="0">
                          <a:latin typeface="Arial MT"/>
                          <a:cs typeface="Arial MT"/>
                        </a:rPr>
                        <a:t>effective.</a:t>
                      </a:r>
                      <a:endParaRPr sz="1600">
                        <a:latin typeface="Arial MT"/>
                        <a:cs typeface="Arial MT"/>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1"/>
                  </a:ext>
                </a:extLst>
              </a:tr>
              <a:tr h="856080">
                <a:tc>
                  <a:txBody>
                    <a:bodyPr/>
                    <a:lstStyle/>
                    <a:p>
                      <a:pPr>
                        <a:lnSpc>
                          <a:spcPct val="100000"/>
                        </a:lnSpc>
                        <a:spcBef>
                          <a:spcPts val="20"/>
                        </a:spcBef>
                      </a:pPr>
                      <a:endParaRPr sz="2150">
                        <a:latin typeface="Times New Roman"/>
                        <a:cs typeface="Times New Roman"/>
                      </a:endParaRPr>
                    </a:p>
                    <a:p>
                      <a:pPr algn="ctr">
                        <a:lnSpc>
                          <a:spcPct val="100000"/>
                        </a:lnSpc>
                      </a:pPr>
                      <a:r>
                        <a:rPr sz="1400" b="1" spc="-5" dirty="0">
                          <a:latin typeface="Arial"/>
                          <a:cs typeface="Arial"/>
                        </a:rPr>
                        <a:t>B-R</a:t>
                      </a:r>
                      <a:endParaRPr sz="1400">
                        <a:latin typeface="Arial"/>
                        <a:cs typeface="Arial"/>
                      </a:endParaRPr>
                    </a:p>
                  </a:txBody>
                  <a:tcPr marL="0" marR="0" marT="254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7655" marR="726440">
                        <a:lnSpc>
                          <a:spcPct val="100000"/>
                        </a:lnSpc>
                        <a:spcBef>
                          <a:spcPts val="810"/>
                        </a:spcBef>
                      </a:pPr>
                      <a:r>
                        <a:rPr sz="1400" spc="-5" dirty="0">
                          <a:latin typeface="Arial MT"/>
                          <a:cs typeface="Arial MT"/>
                        </a:rPr>
                        <a:t>Evidence from moderate-quality trials, or a meta-analysis of </a:t>
                      </a:r>
                      <a:r>
                        <a:rPr sz="1400" spc="-375" dirty="0">
                          <a:latin typeface="Arial MT"/>
                          <a:cs typeface="Arial MT"/>
                        </a:rPr>
                        <a:t> </a:t>
                      </a:r>
                      <a:r>
                        <a:rPr sz="1400" spc="-5" dirty="0">
                          <a:latin typeface="Arial MT"/>
                          <a:cs typeface="Arial MT"/>
                        </a:rPr>
                        <a:t>moderate quality (RCT) followed by an R to denote </a:t>
                      </a:r>
                      <a:r>
                        <a:rPr sz="1400" dirty="0">
                          <a:latin typeface="Arial MT"/>
                          <a:cs typeface="Arial MT"/>
                        </a:rPr>
                        <a:t> </a:t>
                      </a:r>
                      <a:r>
                        <a:rPr sz="1400" b="1" spc="-10" dirty="0">
                          <a:latin typeface="Arial"/>
                          <a:cs typeface="Arial"/>
                        </a:rPr>
                        <a:t>RANDOMIZED</a:t>
                      </a:r>
                      <a:r>
                        <a:rPr sz="1400" b="1" spc="15" dirty="0">
                          <a:latin typeface="Arial"/>
                          <a:cs typeface="Arial"/>
                        </a:rPr>
                        <a:t> </a:t>
                      </a:r>
                      <a:r>
                        <a:rPr sz="1400" spc="-5" dirty="0">
                          <a:latin typeface="Arial MT"/>
                          <a:cs typeface="Arial MT"/>
                        </a:rPr>
                        <a:t>studies</a:t>
                      </a:r>
                      <a:endParaRPr sz="1400">
                        <a:latin typeface="Arial MT"/>
                        <a:cs typeface="Arial MT"/>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2"/>
                  </a:ext>
                </a:extLst>
              </a:tr>
              <a:tr h="856080">
                <a:tc>
                  <a:txBody>
                    <a:bodyPr/>
                    <a:lstStyle/>
                    <a:p>
                      <a:pPr>
                        <a:lnSpc>
                          <a:spcPct val="100000"/>
                        </a:lnSpc>
                        <a:spcBef>
                          <a:spcPts val="20"/>
                        </a:spcBef>
                      </a:pPr>
                      <a:endParaRPr sz="2150">
                        <a:latin typeface="Times New Roman"/>
                        <a:cs typeface="Times New Roman"/>
                      </a:endParaRPr>
                    </a:p>
                    <a:p>
                      <a:pPr algn="ctr">
                        <a:lnSpc>
                          <a:spcPct val="100000"/>
                        </a:lnSpc>
                      </a:pPr>
                      <a:r>
                        <a:rPr sz="1400" b="1" spc="-5" dirty="0">
                          <a:latin typeface="Arial"/>
                          <a:cs typeface="Arial"/>
                        </a:rPr>
                        <a:t>B-NR</a:t>
                      </a:r>
                      <a:endParaRPr sz="1400">
                        <a:latin typeface="Arial"/>
                        <a:cs typeface="Arial"/>
                      </a:endParaRPr>
                    </a:p>
                  </a:txBody>
                  <a:tcPr marL="0" marR="0" marT="254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7655" marR="351790">
                        <a:lnSpc>
                          <a:spcPct val="100000"/>
                        </a:lnSpc>
                        <a:spcBef>
                          <a:spcPts val="810"/>
                        </a:spcBef>
                      </a:pPr>
                      <a:r>
                        <a:rPr sz="1400" spc="-5" dirty="0">
                          <a:latin typeface="Arial MT"/>
                          <a:cs typeface="Arial MT"/>
                        </a:rPr>
                        <a:t>Evidence from moderate-quality trials, or a meta-analysis of </a:t>
                      </a:r>
                      <a:r>
                        <a:rPr sz="1400" dirty="0">
                          <a:latin typeface="Arial MT"/>
                          <a:cs typeface="Arial MT"/>
                        </a:rPr>
                        <a:t> </a:t>
                      </a:r>
                      <a:r>
                        <a:rPr sz="1400" spc="-5" dirty="0">
                          <a:latin typeface="Arial MT"/>
                          <a:cs typeface="Arial MT"/>
                        </a:rPr>
                        <a:t>moderate</a:t>
                      </a:r>
                      <a:r>
                        <a:rPr sz="1400" spc="-15" dirty="0">
                          <a:latin typeface="Arial MT"/>
                          <a:cs typeface="Arial MT"/>
                        </a:rPr>
                        <a:t> </a:t>
                      </a:r>
                      <a:r>
                        <a:rPr sz="1400" spc="-5" dirty="0">
                          <a:latin typeface="Arial MT"/>
                          <a:cs typeface="Arial MT"/>
                        </a:rPr>
                        <a:t>quality</a:t>
                      </a:r>
                      <a:r>
                        <a:rPr sz="1400" spc="-15" dirty="0">
                          <a:latin typeface="Arial MT"/>
                          <a:cs typeface="Arial MT"/>
                        </a:rPr>
                        <a:t> </a:t>
                      </a:r>
                      <a:r>
                        <a:rPr sz="1400" spc="-5" dirty="0">
                          <a:latin typeface="Arial MT"/>
                          <a:cs typeface="Arial MT"/>
                        </a:rPr>
                        <a:t>followed by</a:t>
                      </a:r>
                      <a:r>
                        <a:rPr sz="1400" spc="5" dirty="0">
                          <a:latin typeface="Arial MT"/>
                          <a:cs typeface="Arial MT"/>
                        </a:rPr>
                        <a:t> </a:t>
                      </a:r>
                      <a:r>
                        <a:rPr sz="1400" spc="-5" dirty="0">
                          <a:latin typeface="Arial MT"/>
                          <a:cs typeface="Arial MT"/>
                        </a:rPr>
                        <a:t>NR</a:t>
                      </a:r>
                      <a:r>
                        <a:rPr sz="1400" spc="15" dirty="0">
                          <a:latin typeface="Arial MT"/>
                          <a:cs typeface="Arial MT"/>
                        </a:rPr>
                        <a:t> </a:t>
                      </a:r>
                      <a:r>
                        <a:rPr sz="1400" spc="-5" dirty="0">
                          <a:latin typeface="Arial MT"/>
                          <a:cs typeface="Arial MT"/>
                        </a:rPr>
                        <a:t>to</a:t>
                      </a:r>
                      <a:r>
                        <a:rPr sz="1400" dirty="0">
                          <a:latin typeface="Arial MT"/>
                          <a:cs typeface="Arial MT"/>
                        </a:rPr>
                        <a:t> </a:t>
                      </a:r>
                      <a:r>
                        <a:rPr sz="1400" spc="-5" dirty="0">
                          <a:latin typeface="Arial MT"/>
                          <a:cs typeface="Arial MT"/>
                        </a:rPr>
                        <a:t>denote</a:t>
                      </a:r>
                      <a:r>
                        <a:rPr sz="1400" spc="-15" dirty="0">
                          <a:latin typeface="Arial MT"/>
                          <a:cs typeface="Arial MT"/>
                        </a:rPr>
                        <a:t> </a:t>
                      </a:r>
                      <a:r>
                        <a:rPr sz="1400" b="1" spc="-10" dirty="0">
                          <a:latin typeface="Arial"/>
                          <a:cs typeface="Arial"/>
                        </a:rPr>
                        <a:t>NON-RANDOMIZED </a:t>
                      </a:r>
                      <a:r>
                        <a:rPr sz="1400" b="1" spc="-375" dirty="0">
                          <a:latin typeface="Arial"/>
                          <a:cs typeface="Arial"/>
                        </a:rPr>
                        <a:t> </a:t>
                      </a:r>
                      <a:r>
                        <a:rPr sz="1400" spc="-5" dirty="0">
                          <a:latin typeface="Arial MT"/>
                          <a:cs typeface="Arial MT"/>
                        </a:rPr>
                        <a:t>studies</a:t>
                      </a:r>
                      <a:endParaRPr sz="1400">
                        <a:latin typeface="Arial MT"/>
                        <a:cs typeface="Arial MT"/>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3"/>
                  </a:ext>
                </a:extLst>
              </a:tr>
              <a:tr h="642719">
                <a:tc>
                  <a:txBody>
                    <a:bodyPr/>
                    <a:lstStyle/>
                    <a:p>
                      <a:pPr>
                        <a:lnSpc>
                          <a:spcPct val="100000"/>
                        </a:lnSpc>
                        <a:spcBef>
                          <a:spcPts val="40"/>
                        </a:spcBef>
                      </a:pPr>
                      <a:endParaRPr sz="1400">
                        <a:latin typeface="Times New Roman"/>
                        <a:cs typeface="Times New Roman"/>
                      </a:endParaRPr>
                    </a:p>
                    <a:p>
                      <a:pPr algn="ctr">
                        <a:lnSpc>
                          <a:spcPct val="100000"/>
                        </a:lnSpc>
                      </a:pPr>
                      <a:r>
                        <a:rPr sz="1400" b="1" spc="-5" dirty="0">
                          <a:latin typeface="Arial"/>
                          <a:cs typeface="Arial"/>
                        </a:rPr>
                        <a:t>C-LD</a:t>
                      </a:r>
                      <a:endParaRPr sz="1400">
                        <a:latin typeface="Arial"/>
                        <a:cs typeface="Arial"/>
                      </a:endParaRPr>
                    </a:p>
                  </a:txBody>
                  <a:tcPr marL="0" marR="0" marT="508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87655" marR="931544">
                        <a:lnSpc>
                          <a:spcPct val="100000"/>
                        </a:lnSpc>
                        <a:spcBef>
                          <a:spcPts val="810"/>
                        </a:spcBef>
                      </a:pPr>
                      <a:r>
                        <a:rPr sz="1400" spc="-5" dirty="0">
                          <a:latin typeface="Arial MT"/>
                          <a:cs typeface="Arial MT"/>
                        </a:rPr>
                        <a:t>There is no convincing evidence and is followed by LD to </a:t>
                      </a:r>
                      <a:r>
                        <a:rPr sz="1400" spc="-375" dirty="0">
                          <a:latin typeface="Arial MT"/>
                          <a:cs typeface="Arial MT"/>
                        </a:rPr>
                        <a:t> </a:t>
                      </a:r>
                      <a:r>
                        <a:rPr sz="1400" spc="-5" dirty="0">
                          <a:latin typeface="Arial MT"/>
                          <a:cs typeface="Arial MT"/>
                        </a:rPr>
                        <a:t>indicate</a:t>
                      </a:r>
                      <a:r>
                        <a:rPr sz="1400" spc="-30" dirty="0">
                          <a:latin typeface="Arial MT"/>
                          <a:cs typeface="Arial MT"/>
                        </a:rPr>
                        <a:t> </a:t>
                      </a:r>
                      <a:r>
                        <a:rPr sz="1400" b="1" spc="-5" dirty="0">
                          <a:latin typeface="Arial"/>
                          <a:cs typeface="Arial"/>
                        </a:rPr>
                        <a:t>LIMITED </a:t>
                      </a:r>
                      <a:r>
                        <a:rPr sz="1400" b="1" spc="-10" dirty="0">
                          <a:latin typeface="Arial"/>
                          <a:cs typeface="Arial"/>
                        </a:rPr>
                        <a:t>DATA</a:t>
                      </a:r>
                      <a:endParaRPr sz="1400">
                        <a:latin typeface="Arial"/>
                        <a:cs typeface="Arial"/>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4"/>
                  </a:ext>
                </a:extLst>
              </a:tr>
              <a:tr h="937019">
                <a:tc>
                  <a:txBody>
                    <a:bodyPr/>
                    <a:lstStyle/>
                    <a:p>
                      <a:pPr>
                        <a:lnSpc>
                          <a:spcPct val="100000"/>
                        </a:lnSpc>
                      </a:pPr>
                      <a:endParaRPr sz="1500">
                        <a:latin typeface="Times New Roman"/>
                        <a:cs typeface="Times New Roman"/>
                      </a:endParaRPr>
                    </a:p>
                    <a:p>
                      <a:pPr algn="ctr">
                        <a:lnSpc>
                          <a:spcPct val="100000"/>
                        </a:lnSpc>
                        <a:spcBef>
                          <a:spcPts val="1085"/>
                        </a:spcBef>
                      </a:pPr>
                      <a:r>
                        <a:rPr sz="1400" b="1" spc="-5" dirty="0">
                          <a:latin typeface="Arial"/>
                          <a:cs typeface="Arial"/>
                        </a:rPr>
                        <a:t>C-EO</a:t>
                      </a:r>
                      <a:endParaRPr sz="140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a:txBody>
                    <a:bodyPr/>
                    <a:lstStyle/>
                    <a:p>
                      <a:pPr marL="287655" marR="664210">
                        <a:lnSpc>
                          <a:spcPct val="100000"/>
                        </a:lnSpc>
                        <a:spcBef>
                          <a:spcPts val="1130"/>
                        </a:spcBef>
                      </a:pPr>
                      <a:r>
                        <a:rPr sz="1400" spc="-5" dirty="0">
                          <a:latin typeface="Arial MT"/>
                          <a:cs typeface="Arial MT"/>
                        </a:rPr>
                        <a:t>There is no convincing evidence and is followed by EO if the </a:t>
                      </a:r>
                      <a:r>
                        <a:rPr sz="1400" spc="-375" dirty="0">
                          <a:latin typeface="Arial MT"/>
                          <a:cs typeface="Arial MT"/>
                        </a:rPr>
                        <a:t> </a:t>
                      </a:r>
                      <a:r>
                        <a:rPr sz="1400" spc="-5" dirty="0">
                          <a:latin typeface="Arial MT"/>
                          <a:cs typeface="Arial MT"/>
                        </a:rPr>
                        <a:t>consensus is based on </a:t>
                      </a:r>
                      <a:r>
                        <a:rPr sz="1400" b="1" spc="-5" dirty="0">
                          <a:latin typeface="Arial"/>
                          <a:cs typeface="Arial"/>
                        </a:rPr>
                        <a:t>EXPERT OPINION</a:t>
                      </a:r>
                      <a:r>
                        <a:rPr sz="1400" spc="-5" dirty="0">
                          <a:latin typeface="Arial MT"/>
                          <a:cs typeface="Arial MT"/>
                        </a:rPr>
                        <a:t>, case studies or </a:t>
                      </a:r>
                      <a:r>
                        <a:rPr sz="1400" dirty="0">
                          <a:latin typeface="Arial MT"/>
                          <a:cs typeface="Arial MT"/>
                        </a:rPr>
                        <a:t> </a:t>
                      </a:r>
                      <a:r>
                        <a:rPr sz="1400" spc="-5" dirty="0">
                          <a:latin typeface="Arial MT"/>
                          <a:cs typeface="Arial MT"/>
                        </a:rPr>
                        <a:t>standards</a:t>
                      </a:r>
                      <a:r>
                        <a:rPr sz="1400" spc="-25" dirty="0">
                          <a:latin typeface="Arial MT"/>
                          <a:cs typeface="Arial MT"/>
                        </a:rPr>
                        <a:t> </a:t>
                      </a:r>
                      <a:r>
                        <a:rPr sz="1400" spc="-5" dirty="0">
                          <a:latin typeface="Arial MT"/>
                          <a:cs typeface="Arial MT"/>
                        </a:rPr>
                        <a:t>of care.</a:t>
                      </a:r>
                      <a:endParaRPr sz="1400">
                        <a:latin typeface="Arial MT"/>
                        <a:cs typeface="Arial MT"/>
                      </a:endParaRPr>
                    </a:p>
                  </a:txBody>
                  <a:tcPr marL="0" marR="0" marT="14351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06625" algn="l"/>
              </a:tabLst>
            </a:pPr>
            <a:r>
              <a:rPr spc="-5" dirty="0"/>
              <a:t>#TCCC-CPP-PPT-12</a:t>
            </a:r>
            <a:r>
              <a:rPr spc="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17</a:t>
            </a:fld>
            <a:endParaRPr sz="1200"/>
          </a:p>
        </p:txBody>
      </p:sp>
      <p:sp>
        <p:nvSpPr>
          <p:cNvPr id="6" name="object 6"/>
          <p:cNvSpPr txBox="1"/>
          <p:nvPr/>
        </p:nvSpPr>
        <p:spPr>
          <a:xfrm>
            <a:off x="1048321" y="836808"/>
            <a:ext cx="10213340" cy="574040"/>
          </a:xfrm>
          <a:prstGeom prst="rect">
            <a:avLst/>
          </a:prstGeom>
        </p:spPr>
        <p:txBody>
          <a:bodyPr vert="horz" wrap="square" lIns="0" tIns="12700" rIns="0" bIns="0" rtlCol="0">
            <a:spAutoFit/>
          </a:bodyPr>
          <a:lstStyle/>
          <a:p>
            <a:pPr marL="12700">
              <a:lnSpc>
                <a:spcPct val="100000"/>
              </a:lnSpc>
              <a:spcBef>
                <a:spcPts val="100"/>
              </a:spcBef>
            </a:pPr>
            <a:r>
              <a:rPr sz="3600" b="1" spc="-5" dirty="0">
                <a:latin typeface="Arial"/>
                <a:cs typeface="Arial"/>
              </a:rPr>
              <a:t>ASSESSING</a:t>
            </a:r>
            <a:r>
              <a:rPr sz="3600" b="1" spc="-25" dirty="0">
                <a:latin typeface="Arial"/>
                <a:cs typeface="Arial"/>
              </a:rPr>
              <a:t> </a:t>
            </a:r>
            <a:r>
              <a:rPr sz="3600" b="1" spc="-5" dirty="0">
                <a:latin typeface="Arial"/>
                <a:cs typeface="Arial"/>
              </a:rPr>
              <a:t>THE</a:t>
            </a:r>
            <a:r>
              <a:rPr sz="3600" b="1" spc="-25" dirty="0">
                <a:latin typeface="Arial"/>
                <a:cs typeface="Arial"/>
              </a:rPr>
              <a:t> </a:t>
            </a:r>
            <a:r>
              <a:rPr sz="3600" b="1" dirty="0">
                <a:latin typeface="Arial"/>
                <a:cs typeface="Arial"/>
              </a:rPr>
              <a:t>EVIDENCE</a:t>
            </a:r>
            <a:r>
              <a:rPr sz="3600" b="1" spc="-15" dirty="0">
                <a:latin typeface="Arial"/>
                <a:cs typeface="Arial"/>
              </a:rPr>
              <a:t> </a:t>
            </a:r>
            <a:r>
              <a:rPr sz="3600" b="1" dirty="0">
                <a:latin typeface="Arial"/>
                <a:cs typeface="Arial"/>
              </a:rPr>
              <a:t>FOR</a:t>
            </a:r>
            <a:r>
              <a:rPr sz="3600" b="1" spc="-25" dirty="0">
                <a:latin typeface="Arial"/>
                <a:cs typeface="Arial"/>
              </a:rPr>
              <a:t> </a:t>
            </a:r>
            <a:r>
              <a:rPr sz="3600" b="1" dirty="0">
                <a:latin typeface="Arial"/>
                <a:cs typeface="Arial"/>
              </a:rPr>
              <a:t>GUIDELINES</a:t>
            </a:r>
            <a:endParaRPr sz="360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25" dirty="0"/>
              <a:t> </a:t>
            </a:r>
            <a:r>
              <a:rPr spc="-5" dirty="0"/>
              <a:t>14:</a:t>
            </a:r>
            <a:r>
              <a:rPr spc="-30" dirty="0"/>
              <a:t> </a:t>
            </a:r>
            <a:r>
              <a:rPr spc="-5" dirty="0"/>
              <a:t>Eye</a:t>
            </a:r>
            <a:r>
              <a:rPr spc="-20" dirty="0"/>
              <a:t> </a:t>
            </a:r>
            <a:r>
              <a:rPr spc="-5" dirty="0"/>
              <a:t>Injuries</a:t>
            </a: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1726820" y="714989"/>
            <a:ext cx="8739505" cy="1562100"/>
          </a:xfrm>
          <a:prstGeom prst="rect">
            <a:avLst/>
          </a:prstGeom>
        </p:spPr>
        <p:txBody>
          <a:bodyPr vert="horz" wrap="square" lIns="0" tIns="74295" rIns="0" bIns="0" rtlCol="0">
            <a:spAutoFit/>
          </a:bodyPr>
          <a:lstStyle/>
          <a:p>
            <a:pPr marL="927100" marR="918844" algn="ctr">
              <a:lnSpc>
                <a:spcPts val="3890"/>
              </a:lnSpc>
              <a:spcBef>
                <a:spcPts val="585"/>
              </a:spcBef>
            </a:pPr>
            <a:r>
              <a:rPr sz="3600" b="1" dirty="0">
                <a:latin typeface="Arial"/>
                <a:cs typeface="Arial"/>
              </a:rPr>
              <a:t>EVIDENCE</a:t>
            </a:r>
            <a:r>
              <a:rPr sz="3600" b="1" spc="-50" dirty="0">
                <a:latin typeface="Arial"/>
                <a:cs typeface="Arial"/>
              </a:rPr>
              <a:t> </a:t>
            </a:r>
            <a:r>
              <a:rPr sz="3600" b="1" dirty="0">
                <a:latin typeface="Arial"/>
                <a:cs typeface="Arial"/>
              </a:rPr>
              <a:t>SUPPORTING</a:t>
            </a:r>
            <a:r>
              <a:rPr sz="3600" b="1" spc="-45" dirty="0">
                <a:latin typeface="Arial"/>
                <a:cs typeface="Arial"/>
              </a:rPr>
              <a:t> </a:t>
            </a:r>
            <a:r>
              <a:rPr sz="3600" b="1" spc="-5" dirty="0">
                <a:latin typeface="Arial"/>
                <a:cs typeface="Arial"/>
              </a:rPr>
              <a:t>TCCC </a:t>
            </a:r>
            <a:r>
              <a:rPr sz="3600" b="1" spc="-985" dirty="0">
                <a:latin typeface="Arial"/>
                <a:cs typeface="Arial"/>
              </a:rPr>
              <a:t> </a:t>
            </a:r>
            <a:r>
              <a:rPr sz="3600" b="1" dirty="0">
                <a:latin typeface="Arial"/>
                <a:cs typeface="Arial"/>
              </a:rPr>
              <a:t>EYE</a:t>
            </a:r>
            <a:r>
              <a:rPr sz="3600" b="1" spc="-15" dirty="0">
                <a:latin typeface="Arial"/>
                <a:cs typeface="Arial"/>
              </a:rPr>
              <a:t> </a:t>
            </a:r>
            <a:r>
              <a:rPr sz="3600" b="1" spc="-5" dirty="0">
                <a:latin typeface="Arial"/>
                <a:cs typeface="Arial"/>
              </a:rPr>
              <a:t>TRAUMA</a:t>
            </a:r>
            <a:r>
              <a:rPr sz="3600" b="1" spc="-15" dirty="0">
                <a:latin typeface="Arial"/>
                <a:cs typeface="Arial"/>
              </a:rPr>
              <a:t> </a:t>
            </a:r>
            <a:r>
              <a:rPr sz="3600" b="1" spc="-5" dirty="0">
                <a:latin typeface="Arial"/>
                <a:cs typeface="Arial"/>
              </a:rPr>
              <a:t>ASSESSMENT</a:t>
            </a:r>
            <a:endParaRPr sz="3600">
              <a:latin typeface="Arial"/>
              <a:cs typeface="Arial"/>
            </a:endParaRPr>
          </a:p>
          <a:p>
            <a:pPr algn="ctr">
              <a:lnSpc>
                <a:spcPts val="3829"/>
              </a:lnSpc>
            </a:pPr>
            <a:r>
              <a:rPr sz="3600" b="1" spc="-5" dirty="0">
                <a:latin typeface="Arial"/>
                <a:cs typeface="Arial"/>
              </a:rPr>
              <a:t>AND </a:t>
            </a:r>
            <a:r>
              <a:rPr sz="3600" b="1" dirty="0">
                <a:latin typeface="Arial"/>
                <a:cs typeface="Arial"/>
              </a:rPr>
              <a:t>INITIAL</a:t>
            </a:r>
            <a:r>
              <a:rPr sz="3600" b="1" spc="-20" dirty="0">
                <a:latin typeface="Arial"/>
                <a:cs typeface="Arial"/>
              </a:rPr>
              <a:t> </a:t>
            </a:r>
            <a:r>
              <a:rPr sz="3600" b="1" spc="-5" dirty="0">
                <a:latin typeface="Arial"/>
                <a:cs typeface="Arial"/>
              </a:rPr>
              <a:t>TREATMENT STRATEGIES</a:t>
            </a:r>
            <a:endParaRPr sz="3600">
              <a:latin typeface="Arial"/>
              <a:cs typeface="Arial"/>
            </a:endParaRPr>
          </a:p>
        </p:txBody>
      </p:sp>
      <p:pic>
        <p:nvPicPr>
          <p:cNvPr id="5" name="object 5"/>
          <p:cNvPicPr/>
          <p:nvPr/>
        </p:nvPicPr>
        <p:blipFill>
          <a:blip r:embed="rId4" cstate="print"/>
          <a:stretch>
            <a:fillRect/>
          </a:stretch>
        </p:blipFill>
        <p:spPr>
          <a:xfrm>
            <a:off x="718566" y="2372867"/>
            <a:ext cx="11120628" cy="3717035"/>
          </a:xfrm>
          <a:prstGeom prst="rect">
            <a:avLst/>
          </a:prstGeom>
        </p:spPr>
      </p:pic>
      <p:graphicFrame>
        <p:nvGraphicFramePr>
          <p:cNvPr id="6" name="object 6"/>
          <p:cNvGraphicFramePr>
            <a:graphicFrameLocks noGrp="1"/>
          </p:cNvGraphicFramePr>
          <p:nvPr/>
        </p:nvGraphicFramePr>
        <p:xfrm>
          <a:off x="890797" y="2473093"/>
          <a:ext cx="10732770" cy="3474030"/>
        </p:xfrm>
        <a:graphic>
          <a:graphicData uri="http://schemas.openxmlformats.org/drawingml/2006/table">
            <a:tbl>
              <a:tblPr firstRow="1" bandRow="1">
                <a:tableStyleId>{2D5ABB26-0587-4C30-8999-92F81FD0307C}</a:tableStyleId>
              </a:tblPr>
              <a:tblGrid>
                <a:gridCol w="4438650">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tblGrid>
              <a:tr h="633766">
                <a:tc>
                  <a:txBody>
                    <a:bodyPr/>
                    <a:lstStyle/>
                    <a:p>
                      <a:pPr algn="ctr">
                        <a:lnSpc>
                          <a:spcPct val="100000"/>
                        </a:lnSpc>
                        <a:spcBef>
                          <a:spcPts val="1445"/>
                        </a:spcBef>
                      </a:pPr>
                      <a:r>
                        <a:rPr sz="1600" b="1" spc="-5" dirty="0">
                          <a:latin typeface="Arial"/>
                          <a:cs typeface="Arial"/>
                        </a:rPr>
                        <a:t>Subject</a:t>
                      </a:r>
                      <a:r>
                        <a:rPr sz="1600" b="1" spc="-25" dirty="0">
                          <a:latin typeface="Arial"/>
                          <a:cs typeface="Arial"/>
                        </a:rPr>
                        <a:t> </a:t>
                      </a:r>
                      <a:r>
                        <a:rPr sz="1600" b="1" spc="-5" dirty="0">
                          <a:latin typeface="Arial"/>
                          <a:cs typeface="Arial"/>
                        </a:rPr>
                        <a:t>Category</a:t>
                      </a:r>
                      <a:endParaRPr sz="1600">
                        <a:latin typeface="Arial"/>
                        <a:cs typeface="Arial"/>
                      </a:endParaRPr>
                    </a:p>
                  </a:txBody>
                  <a:tcPr marL="0" marR="0" marT="183515"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EBEBE"/>
                    </a:solidFill>
                  </a:tcPr>
                </a:tc>
                <a:tc>
                  <a:txBody>
                    <a:bodyPr/>
                    <a:lstStyle/>
                    <a:p>
                      <a:pPr algn="ctr">
                        <a:lnSpc>
                          <a:spcPct val="100000"/>
                        </a:lnSpc>
                        <a:spcBef>
                          <a:spcPts val="1445"/>
                        </a:spcBef>
                      </a:pPr>
                      <a:r>
                        <a:rPr sz="1600" b="1" spc="-5" dirty="0">
                          <a:latin typeface="Arial"/>
                          <a:cs typeface="Arial"/>
                        </a:rPr>
                        <a:t>Study</a:t>
                      </a:r>
                      <a:r>
                        <a:rPr sz="1600" b="1" spc="-40" dirty="0">
                          <a:latin typeface="Arial"/>
                          <a:cs typeface="Arial"/>
                        </a:rPr>
                        <a:t> </a:t>
                      </a:r>
                      <a:r>
                        <a:rPr sz="1600" b="1" spc="-5" dirty="0">
                          <a:latin typeface="Arial"/>
                          <a:cs typeface="Arial"/>
                        </a:rPr>
                        <a:t>Types</a:t>
                      </a:r>
                      <a:endParaRPr sz="1600">
                        <a:latin typeface="Arial"/>
                        <a:cs typeface="Arial"/>
                      </a:endParaRPr>
                    </a:p>
                  </a:txBody>
                  <a:tcPr marL="0" marR="0" marT="183515"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EBEBE"/>
                    </a:solidFill>
                  </a:tcPr>
                </a:tc>
                <a:tc>
                  <a:txBody>
                    <a:bodyPr/>
                    <a:lstStyle/>
                    <a:p>
                      <a:pPr marL="376555" marR="369570" indent="61594">
                        <a:lnSpc>
                          <a:spcPts val="1880"/>
                        </a:lnSpc>
                        <a:spcBef>
                          <a:spcPts val="625"/>
                        </a:spcBef>
                      </a:pPr>
                      <a:r>
                        <a:rPr sz="1600" b="1" spc="-5" dirty="0">
                          <a:latin typeface="Arial"/>
                          <a:cs typeface="Arial"/>
                        </a:rPr>
                        <a:t>Level of </a:t>
                      </a:r>
                      <a:r>
                        <a:rPr sz="1600" b="1" dirty="0">
                          <a:latin typeface="Arial"/>
                          <a:cs typeface="Arial"/>
                        </a:rPr>
                        <a:t> </a:t>
                      </a:r>
                      <a:r>
                        <a:rPr sz="1600" b="1" spc="-5" dirty="0">
                          <a:latin typeface="Arial"/>
                          <a:cs typeface="Arial"/>
                        </a:rPr>
                        <a:t>Evidence</a:t>
                      </a:r>
                      <a:endParaRPr sz="1600">
                        <a:latin typeface="Arial"/>
                        <a:cs typeface="Arial"/>
                      </a:endParaRPr>
                    </a:p>
                  </a:txBody>
                  <a:tcPr marL="0" marR="0" marT="79375"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EBEBE"/>
                    </a:solidFill>
                  </a:tcPr>
                </a:tc>
                <a:extLst>
                  <a:ext uri="{0D108BD9-81ED-4DB2-BD59-A6C34878D82A}">
                    <a16:rowId xmlns:a16="http://schemas.microsoft.com/office/drawing/2014/main" val="10000"/>
                  </a:ext>
                </a:extLst>
              </a:tr>
              <a:tr h="910405">
                <a:tc>
                  <a:txBody>
                    <a:bodyPr/>
                    <a:lstStyle/>
                    <a:p>
                      <a:pPr>
                        <a:lnSpc>
                          <a:spcPct val="100000"/>
                        </a:lnSpc>
                        <a:spcBef>
                          <a:spcPts val="5"/>
                        </a:spcBef>
                      </a:pPr>
                      <a:endParaRPr sz="2200">
                        <a:latin typeface="Times New Roman"/>
                        <a:cs typeface="Times New Roman"/>
                      </a:endParaRPr>
                    </a:p>
                    <a:p>
                      <a:pPr marL="179705">
                        <a:lnSpc>
                          <a:spcPct val="100000"/>
                        </a:lnSpc>
                      </a:pPr>
                      <a:r>
                        <a:rPr sz="1600" spc="-5" dirty="0">
                          <a:latin typeface="Arial MT"/>
                          <a:cs typeface="Arial MT"/>
                        </a:rPr>
                        <a:t>Perform</a:t>
                      </a:r>
                      <a:r>
                        <a:rPr sz="1600" spc="5" dirty="0">
                          <a:latin typeface="Arial MT"/>
                          <a:cs typeface="Arial MT"/>
                        </a:rPr>
                        <a:t> </a:t>
                      </a:r>
                      <a:r>
                        <a:rPr sz="1600" spc="-5" dirty="0">
                          <a:latin typeface="Arial MT"/>
                          <a:cs typeface="Arial MT"/>
                        </a:rPr>
                        <a:t>Rapid</a:t>
                      </a:r>
                      <a:r>
                        <a:rPr sz="1600" spc="-15" dirty="0">
                          <a:latin typeface="Arial MT"/>
                          <a:cs typeface="Arial MT"/>
                        </a:rPr>
                        <a:t> </a:t>
                      </a:r>
                      <a:r>
                        <a:rPr sz="1600" spc="-5" dirty="0">
                          <a:latin typeface="Arial MT"/>
                          <a:cs typeface="Arial MT"/>
                        </a:rPr>
                        <a:t>Field</a:t>
                      </a:r>
                      <a:r>
                        <a:rPr sz="1600" spc="-15" dirty="0">
                          <a:latin typeface="Arial MT"/>
                          <a:cs typeface="Arial MT"/>
                        </a:rPr>
                        <a:t> </a:t>
                      </a:r>
                      <a:r>
                        <a:rPr sz="1600" spc="-5" dirty="0">
                          <a:latin typeface="Arial MT"/>
                          <a:cs typeface="Arial MT"/>
                        </a:rPr>
                        <a:t>Test</a:t>
                      </a:r>
                      <a:r>
                        <a:rPr sz="1600" dirty="0">
                          <a:latin typeface="Arial MT"/>
                          <a:cs typeface="Arial MT"/>
                        </a:rPr>
                        <a:t> </a:t>
                      </a:r>
                      <a:r>
                        <a:rPr sz="1600" spc="-5" dirty="0">
                          <a:latin typeface="Arial MT"/>
                          <a:cs typeface="Arial MT"/>
                        </a:rPr>
                        <a:t>of</a:t>
                      </a:r>
                      <a:r>
                        <a:rPr sz="1600" dirty="0">
                          <a:latin typeface="Arial MT"/>
                          <a:cs typeface="Arial MT"/>
                        </a:rPr>
                        <a:t> </a:t>
                      </a:r>
                      <a:r>
                        <a:rPr sz="1600" spc="-5" dirty="0">
                          <a:latin typeface="Arial MT"/>
                          <a:cs typeface="Arial MT"/>
                        </a:rPr>
                        <a:t>Visual</a:t>
                      </a:r>
                      <a:r>
                        <a:rPr sz="1600" spc="-15" dirty="0">
                          <a:latin typeface="Arial MT"/>
                          <a:cs typeface="Arial MT"/>
                        </a:rPr>
                        <a:t> </a:t>
                      </a:r>
                      <a:r>
                        <a:rPr sz="1600" spc="-5" dirty="0">
                          <a:latin typeface="Arial MT"/>
                          <a:cs typeface="Arial MT"/>
                        </a:rPr>
                        <a:t>Acuity</a:t>
                      </a:r>
                      <a:endParaRPr sz="1600">
                        <a:latin typeface="Arial MT"/>
                        <a:cs typeface="Arial MT"/>
                      </a:endParaRPr>
                    </a:p>
                  </a:txBody>
                  <a:tcPr marL="0" marR="0" marT="635"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639DD3"/>
                    </a:solidFill>
                  </a:tcPr>
                </a:tc>
                <a:tc>
                  <a:txBody>
                    <a:bodyPr/>
                    <a:lstStyle/>
                    <a:p>
                      <a:pPr>
                        <a:lnSpc>
                          <a:spcPct val="100000"/>
                        </a:lnSpc>
                        <a:spcBef>
                          <a:spcPts val="5"/>
                        </a:spcBef>
                      </a:pPr>
                      <a:endParaRPr sz="2200">
                        <a:latin typeface="Times New Roman"/>
                        <a:cs typeface="Times New Roman"/>
                      </a:endParaRPr>
                    </a:p>
                    <a:p>
                      <a:pPr marL="179705">
                        <a:lnSpc>
                          <a:spcPct val="100000"/>
                        </a:lnSpc>
                      </a:pPr>
                      <a:r>
                        <a:rPr sz="1600" spc="-5" dirty="0">
                          <a:latin typeface="Arial MT"/>
                          <a:cs typeface="Arial MT"/>
                        </a:rPr>
                        <a:t>Retrospective,</a:t>
                      </a:r>
                      <a:r>
                        <a:rPr sz="1600" spc="-10" dirty="0">
                          <a:latin typeface="Arial MT"/>
                          <a:cs typeface="Arial MT"/>
                        </a:rPr>
                        <a:t> </a:t>
                      </a:r>
                      <a:r>
                        <a:rPr sz="1600" spc="-5" dirty="0">
                          <a:latin typeface="Arial MT"/>
                          <a:cs typeface="Arial MT"/>
                        </a:rPr>
                        <a:t>Observational</a:t>
                      </a:r>
                      <a:r>
                        <a:rPr sz="1600" spc="-10" dirty="0">
                          <a:latin typeface="Arial MT"/>
                          <a:cs typeface="Arial MT"/>
                        </a:rPr>
                        <a:t> </a:t>
                      </a:r>
                      <a:r>
                        <a:rPr sz="1600" spc="-5" dirty="0">
                          <a:latin typeface="Arial MT"/>
                          <a:cs typeface="Arial MT"/>
                        </a:rPr>
                        <a:t>Studies</a:t>
                      </a:r>
                      <a:endParaRPr sz="1600">
                        <a:latin typeface="Arial MT"/>
                        <a:cs typeface="Arial MT"/>
                      </a:endParaRPr>
                    </a:p>
                  </a:txBody>
                  <a:tcPr marL="0" marR="0" marT="63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639DD3"/>
                    </a:solidFill>
                  </a:tcPr>
                </a:tc>
                <a:tc>
                  <a:txBody>
                    <a:bodyPr/>
                    <a:lstStyle/>
                    <a:p>
                      <a:pPr>
                        <a:lnSpc>
                          <a:spcPct val="100000"/>
                        </a:lnSpc>
                        <a:spcBef>
                          <a:spcPts val="45"/>
                        </a:spcBef>
                      </a:pPr>
                      <a:endParaRPr sz="2200">
                        <a:latin typeface="Times New Roman"/>
                        <a:cs typeface="Times New Roman"/>
                      </a:endParaRPr>
                    </a:p>
                    <a:p>
                      <a:pPr algn="ctr">
                        <a:lnSpc>
                          <a:spcPct val="100000"/>
                        </a:lnSpc>
                      </a:pPr>
                      <a:r>
                        <a:rPr sz="1600" b="1" dirty="0">
                          <a:latin typeface="Arial"/>
                          <a:cs typeface="Arial"/>
                        </a:rPr>
                        <a:t>B-NR</a:t>
                      </a:r>
                      <a:endParaRPr sz="1600">
                        <a:latin typeface="Arial"/>
                        <a:cs typeface="Arial"/>
                      </a:endParaRPr>
                    </a:p>
                  </a:txBody>
                  <a:tcPr marL="0" marR="0" marT="5715"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639DD3"/>
                    </a:solidFill>
                  </a:tcPr>
                </a:tc>
                <a:extLst>
                  <a:ext uri="{0D108BD9-81ED-4DB2-BD59-A6C34878D82A}">
                    <a16:rowId xmlns:a16="http://schemas.microsoft.com/office/drawing/2014/main" val="10001"/>
                  </a:ext>
                </a:extLst>
              </a:tr>
              <a:tr h="757571">
                <a:tc>
                  <a:txBody>
                    <a:bodyPr/>
                    <a:lstStyle/>
                    <a:p>
                      <a:pPr>
                        <a:lnSpc>
                          <a:spcPct val="100000"/>
                        </a:lnSpc>
                        <a:spcBef>
                          <a:spcPts val="35"/>
                        </a:spcBef>
                      </a:pPr>
                      <a:endParaRPr sz="1650">
                        <a:latin typeface="Times New Roman"/>
                        <a:cs typeface="Times New Roman"/>
                      </a:endParaRPr>
                    </a:p>
                    <a:p>
                      <a:pPr marL="179705">
                        <a:lnSpc>
                          <a:spcPct val="100000"/>
                        </a:lnSpc>
                      </a:pPr>
                      <a:r>
                        <a:rPr sz="1600" spc="-5" dirty="0">
                          <a:latin typeface="Arial MT"/>
                          <a:cs typeface="Arial MT"/>
                        </a:rPr>
                        <a:t>Apply</a:t>
                      </a:r>
                      <a:r>
                        <a:rPr sz="1600" spc="-15" dirty="0">
                          <a:latin typeface="Arial MT"/>
                          <a:cs typeface="Arial MT"/>
                        </a:rPr>
                        <a:t> </a:t>
                      </a:r>
                      <a:r>
                        <a:rPr sz="1600" dirty="0">
                          <a:latin typeface="Arial MT"/>
                          <a:cs typeface="Arial MT"/>
                        </a:rPr>
                        <a:t>a</a:t>
                      </a:r>
                      <a:r>
                        <a:rPr sz="1600" spc="-10" dirty="0">
                          <a:latin typeface="Arial MT"/>
                          <a:cs typeface="Arial MT"/>
                        </a:rPr>
                        <a:t> </a:t>
                      </a:r>
                      <a:r>
                        <a:rPr sz="1600" spc="-5" dirty="0">
                          <a:latin typeface="Arial MT"/>
                          <a:cs typeface="Arial MT"/>
                        </a:rPr>
                        <a:t>Rigid</a:t>
                      </a:r>
                      <a:r>
                        <a:rPr sz="1600" spc="-30" dirty="0">
                          <a:latin typeface="Arial MT"/>
                          <a:cs typeface="Arial MT"/>
                        </a:rPr>
                        <a:t> </a:t>
                      </a:r>
                      <a:r>
                        <a:rPr sz="1600" spc="-5" dirty="0">
                          <a:latin typeface="Arial MT"/>
                          <a:cs typeface="Arial MT"/>
                        </a:rPr>
                        <a:t>Eye</a:t>
                      </a:r>
                      <a:r>
                        <a:rPr sz="1600" spc="-25" dirty="0">
                          <a:latin typeface="Arial MT"/>
                          <a:cs typeface="Arial MT"/>
                        </a:rPr>
                        <a:t> </a:t>
                      </a:r>
                      <a:r>
                        <a:rPr sz="1600" spc="-5" dirty="0">
                          <a:latin typeface="Arial MT"/>
                          <a:cs typeface="Arial MT"/>
                        </a:rPr>
                        <a:t>Shield</a:t>
                      </a:r>
                      <a:endParaRPr sz="1600">
                        <a:latin typeface="Arial MT"/>
                        <a:cs typeface="Arial MT"/>
                      </a:endParaRPr>
                    </a:p>
                  </a:txBody>
                  <a:tcPr marL="0" marR="0" marT="444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35"/>
                        </a:spcBef>
                      </a:pPr>
                      <a:endParaRPr sz="1650">
                        <a:latin typeface="Times New Roman"/>
                        <a:cs typeface="Times New Roman"/>
                      </a:endParaRPr>
                    </a:p>
                    <a:p>
                      <a:pPr marL="179070">
                        <a:lnSpc>
                          <a:spcPct val="100000"/>
                        </a:lnSpc>
                      </a:pPr>
                      <a:r>
                        <a:rPr sz="1600" spc="-5" dirty="0">
                          <a:latin typeface="Arial MT"/>
                          <a:cs typeface="Arial MT"/>
                        </a:rPr>
                        <a:t>Subject</a:t>
                      </a:r>
                      <a:r>
                        <a:rPr sz="1600" spc="-15" dirty="0">
                          <a:latin typeface="Arial MT"/>
                          <a:cs typeface="Arial MT"/>
                        </a:rPr>
                        <a:t> </a:t>
                      </a:r>
                      <a:r>
                        <a:rPr sz="1600" spc="-5" dirty="0">
                          <a:latin typeface="Arial MT"/>
                          <a:cs typeface="Arial MT"/>
                        </a:rPr>
                        <a:t>Matter</a:t>
                      </a:r>
                      <a:r>
                        <a:rPr sz="1600" spc="15" dirty="0">
                          <a:latin typeface="Arial MT"/>
                          <a:cs typeface="Arial MT"/>
                        </a:rPr>
                        <a:t> </a:t>
                      </a:r>
                      <a:r>
                        <a:rPr sz="1600" spc="-5" dirty="0">
                          <a:latin typeface="Arial MT"/>
                          <a:cs typeface="Arial MT"/>
                        </a:rPr>
                        <a:t>Expert Consensus</a:t>
                      </a:r>
                      <a:endParaRPr sz="1600">
                        <a:latin typeface="Arial MT"/>
                        <a:cs typeface="Arial MT"/>
                      </a:endParaRPr>
                    </a:p>
                  </a:txBody>
                  <a:tcPr marL="0" marR="0" marT="44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20"/>
                        </a:spcBef>
                      </a:pPr>
                      <a:endParaRPr sz="1700">
                        <a:latin typeface="Times New Roman"/>
                        <a:cs typeface="Times New Roman"/>
                      </a:endParaRPr>
                    </a:p>
                    <a:p>
                      <a:pPr algn="ctr">
                        <a:lnSpc>
                          <a:spcPct val="100000"/>
                        </a:lnSpc>
                      </a:pPr>
                      <a:r>
                        <a:rPr sz="1600" b="1" spc="-5" dirty="0">
                          <a:latin typeface="Arial"/>
                          <a:cs typeface="Arial"/>
                        </a:rPr>
                        <a:t>C-LD</a:t>
                      </a:r>
                      <a:endParaRPr sz="1600">
                        <a:latin typeface="Arial"/>
                        <a:cs typeface="Arial"/>
                      </a:endParaRPr>
                    </a:p>
                  </a:txBody>
                  <a:tcPr marL="0" marR="0" marT="254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A0C1E7"/>
                    </a:solidFill>
                  </a:tcPr>
                </a:tc>
                <a:extLst>
                  <a:ext uri="{0D108BD9-81ED-4DB2-BD59-A6C34878D82A}">
                    <a16:rowId xmlns:a16="http://schemas.microsoft.com/office/drawing/2014/main" val="10002"/>
                  </a:ext>
                </a:extLst>
              </a:tr>
              <a:tr h="1172288">
                <a:tc>
                  <a:txBody>
                    <a:bodyPr/>
                    <a:lstStyle/>
                    <a:p>
                      <a:pPr>
                        <a:lnSpc>
                          <a:spcPct val="100000"/>
                        </a:lnSpc>
                      </a:pPr>
                      <a:endParaRPr sz="1800">
                        <a:latin typeface="Times New Roman"/>
                        <a:cs typeface="Times New Roman"/>
                      </a:endParaRPr>
                    </a:p>
                    <a:p>
                      <a:pPr marL="179705">
                        <a:lnSpc>
                          <a:spcPct val="100000"/>
                        </a:lnSpc>
                        <a:spcBef>
                          <a:spcPts val="1495"/>
                        </a:spcBef>
                      </a:pPr>
                      <a:r>
                        <a:rPr sz="1600" spc="-5" dirty="0">
                          <a:latin typeface="Arial MT"/>
                          <a:cs typeface="Arial MT"/>
                        </a:rPr>
                        <a:t>Initiate</a:t>
                      </a:r>
                      <a:r>
                        <a:rPr sz="1600" spc="-10" dirty="0">
                          <a:latin typeface="Arial MT"/>
                          <a:cs typeface="Arial MT"/>
                        </a:rPr>
                        <a:t> </a:t>
                      </a:r>
                      <a:r>
                        <a:rPr sz="1600" spc="-5" dirty="0">
                          <a:latin typeface="Arial MT"/>
                          <a:cs typeface="Arial MT"/>
                        </a:rPr>
                        <a:t>Early</a:t>
                      </a:r>
                      <a:r>
                        <a:rPr sz="1600" spc="-10" dirty="0">
                          <a:latin typeface="Arial MT"/>
                          <a:cs typeface="Arial MT"/>
                        </a:rPr>
                        <a:t> </a:t>
                      </a:r>
                      <a:r>
                        <a:rPr sz="1600" spc="-5" dirty="0">
                          <a:latin typeface="Arial MT"/>
                          <a:cs typeface="Arial MT"/>
                        </a:rPr>
                        <a:t>Antibiotic</a:t>
                      </a:r>
                      <a:r>
                        <a:rPr sz="1600" spc="-20" dirty="0">
                          <a:latin typeface="Arial MT"/>
                          <a:cs typeface="Arial MT"/>
                        </a:rPr>
                        <a:t> </a:t>
                      </a:r>
                      <a:r>
                        <a:rPr sz="1600" spc="-5" dirty="0">
                          <a:latin typeface="Arial MT"/>
                          <a:cs typeface="Arial MT"/>
                        </a:rPr>
                        <a:t>Therapy</a:t>
                      </a:r>
                      <a:endParaRPr sz="1600">
                        <a:latin typeface="Arial MT"/>
                        <a:cs typeface="Arial MT"/>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639DD3"/>
                    </a:solidFill>
                  </a:tcPr>
                </a:tc>
                <a:tc>
                  <a:txBody>
                    <a:bodyPr/>
                    <a:lstStyle/>
                    <a:p>
                      <a:pPr>
                        <a:lnSpc>
                          <a:spcPct val="100000"/>
                        </a:lnSpc>
                        <a:spcBef>
                          <a:spcPts val="35"/>
                        </a:spcBef>
                      </a:pPr>
                      <a:endParaRPr sz="1400">
                        <a:latin typeface="Times New Roman"/>
                        <a:cs typeface="Times New Roman"/>
                      </a:endParaRPr>
                    </a:p>
                    <a:p>
                      <a:pPr marL="179070" marR="2474595">
                        <a:lnSpc>
                          <a:spcPct val="100000"/>
                        </a:lnSpc>
                      </a:pPr>
                      <a:r>
                        <a:rPr sz="1600" spc="-5" dirty="0">
                          <a:latin typeface="Arial MT"/>
                          <a:cs typeface="Arial MT"/>
                        </a:rPr>
                        <a:t>Retrospective, </a:t>
                      </a:r>
                      <a:r>
                        <a:rPr sz="1600" dirty="0">
                          <a:latin typeface="Arial MT"/>
                          <a:cs typeface="Arial MT"/>
                        </a:rPr>
                        <a:t> </a:t>
                      </a:r>
                      <a:r>
                        <a:rPr sz="1600" spc="-5" dirty="0">
                          <a:latin typeface="Arial MT"/>
                          <a:cs typeface="Arial MT"/>
                        </a:rPr>
                        <a:t>Observational</a:t>
                      </a:r>
                      <a:r>
                        <a:rPr sz="1600" spc="-55" dirty="0">
                          <a:latin typeface="Arial MT"/>
                          <a:cs typeface="Arial MT"/>
                        </a:rPr>
                        <a:t> </a:t>
                      </a:r>
                      <a:r>
                        <a:rPr sz="1600" spc="-5" dirty="0">
                          <a:latin typeface="Arial MT"/>
                          <a:cs typeface="Arial MT"/>
                        </a:rPr>
                        <a:t>Studies</a:t>
                      </a:r>
                      <a:endParaRPr sz="1600">
                        <a:latin typeface="Arial MT"/>
                        <a:cs typeface="Arial MT"/>
                      </a:endParaRPr>
                    </a:p>
                    <a:p>
                      <a:pPr marL="179070">
                        <a:lnSpc>
                          <a:spcPct val="100000"/>
                        </a:lnSpc>
                      </a:pPr>
                      <a:r>
                        <a:rPr sz="1600" spc="-5" dirty="0">
                          <a:latin typeface="Arial MT"/>
                          <a:cs typeface="Arial MT"/>
                        </a:rPr>
                        <a:t>Subject</a:t>
                      </a:r>
                      <a:r>
                        <a:rPr sz="1600" spc="-15" dirty="0">
                          <a:latin typeface="Arial MT"/>
                          <a:cs typeface="Arial MT"/>
                        </a:rPr>
                        <a:t> </a:t>
                      </a:r>
                      <a:r>
                        <a:rPr sz="1600" spc="-5" dirty="0">
                          <a:latin typeface="Arial MT"/>
                          <a:cs typeface="Arial MT"/>
                        </a:rPr>
                        <a:t>Matter</a:t>
                      </a:r>
                      <a:r>
                        <a:rPr sz="1600" spc="15" dirty="0">
                          <a:latin typeface="Arial MT"/>
                          <a:cs typeface="Arial MT"/>
                        </a:rPr>
                        <a:t> </a:t>
                      </a:r>
                      <a:r>
                        <a:rPr sz="1600" spc="-5" dirty="0">
                          <a:latin typeface="Arial MT"/>
                          <a:cs typeface="Arial MT"/>
                        </a:rPr>
                        <a:t>Expert Consensus</a:t>
                      </a:r>
                      <a:endParaRPr sz="1600">
                        <a:latin typeface="Arial MT"/>
                        <a:cs typeface="Arial MT"/>
                      </a:endParaRPr>
                    </a:p>
                  </a:txBody>
                  <a:tcPr marL="0" marR="0" marT="4445"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639DD3"/>
                    </a:solidFill>
                  </a:tcPr>
                </a:tc>
                <a:tc>
                  <a:txBody>
                    <a:bodyPr/>
                    <a:lstStyle/>
                    <a:p>
                      <a:pPr>
                        <a:lnSpc>
                          <a:spcPct val="100000"/>
                        </a:lnSpc>
                      </a:pPr>
                      <a:endParaRPr sz="1800">
                        <a:latin typeface="Times New Roman"/>
                        <a:cs typeface="Times New Roman"/>
                      </a:endParaRPr>
                    </a:p>
                    <a:p>
                      <a:pPr algn="ctr">
                        <a:lnSpc>
                          <a:spcPct val="100000"/>
                        </a:lnSpc>
                        <a:spcBef>
                          <a:spcPts val="1540"/>
                        </a:spcBef>
                      </a:pPr>
                      <a:r>
                        <a:rPr sz="1600" b="1" dirty="0">
                          <a:latin typeface="Arial"/>
                          <a:cs typeface="Arial"/>
                        </a:rPr>
                        <a:t>B-NR</a:t>
                      </a:r>
                      <a:endParaRPr sz="160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639DD3"/>
                    </a:solidFill>
                  </a:tcPr>
                </a:tc>
                <a:extLst>
                  <a:ext uri="{0D108BD9-81ED-4DB2-BD59-A6C34878D82A}">
                    <a16:rowId xmlns:a16="http://schemas.microsoft.com/office/drawing/2014/main" val="10003"/>
                  </a:ext>
                </a:extLst>
              </a:tr>
            </a:tbl>
          </a:graphicData>
        </a:graphic>
      </p:graphicFrame>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06625" algn="l"/>
              </a:tabLst>
            </a:pPr>
            <a:r>
              <a:rPr spc="-5" dirty="0"/>
              <a:t>#TCCC-CPP-PPT-12</a:t>
            </a:r>
            <a:r>
              <a:rPr spc="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18</a:t>
            </a:fld>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4672712" y="289778"/>
            <a:ext cx="28467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25" dirty="0">
                <a:solidFill>
                  <a:srgbClr val="756F6F"/>
                </a:solidFill>
                <a:latin typeface="Arial"/>
                <a:cs typeface="Arial"/>
              </a:rPr>
              <a:t> </a:t>
            </a:r>
            <a:r>
              <a:rPr sz="2000" b="1" spc="-5" dirty="0">
                <a:solidFill>
                  <a:srgbClr val="756F6F"/>
                </a:solidFill>
                <a:latin typeface="Arial"/>
                <a:cs typeface="Arial"/>
              </a:rPr>
              <a:t>14:</a:t>
            </a:r>
            <a:r>
              <a:rPr sz="2000" b="1" spc="-30" dirty="0">
                <a:solidFill>
                  <a:srgbClr val="756F6F"/>
                </a:solidFill>
                <a:latin typeface="Arial"/>
                <a:cs typeface="Arial"/>
              </a:rPr>
              <a:t> </a:t>
            </a:r>
            <a:r>
              <a:rPr sz="2000" b="1" spc="-5" dirty="0">
                <a:solidFill>
                  <a:srgbClr val="756F6F"/>
                </a:solidFill>
                <a:latin typeface="Arial"/>
                <a:cs typeface="Arial"/>
              </a:rPr>
              <a:t>Eye</a:t>
            </a:r>
            <a:r>
              <a:rPr sz="2000" b="1" spc="-20" dirty="0">
                <a:solidFill>
                  <a:srgbClr val="756F6F"/>
                </a:solidFill>
                <a:latin typeface="Arial"/>
                <a:cs typeface="Arial"/>
              </a:rPr>
              <a:t> </a:t>
            </a:r>
            <a:r>
              <a:rPr sz="2000" b="1" spc="-5" dirty="0">
                <a:solidFill>
                  <a:srgbClr val="756F6F"/>
                </a:solidFill>
                <a:latin typeface="Arial"/>
                <a:cs typeface="Arial"/>
              </a:rPr>
              <a:t>Injuries</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a:spLocks noGrp="1"/>
          </p:cNvSpPr>
          <p:nvPr>
            <p:ph type="title"/>
          </p:nvPr>
        </p:nvSpPr>
        <p:spPr>
          <a:xfrm>
            <a:off x="4345739" y="795308"/>
            <a:ext cx="3481704"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rPr>
              <a:t>SKILL</a:t>
            </a:r>
            <a:r>
              <a:rPr sz="3600" spc="-55" dirty="0">
                <a:solidFill>
                  <a:srgbClr val="FFFFFF"/>
                </a:solidFill>
              </a:rPr>
              <a:t> </a:t>
            </a:r>
            <a:r>
              <a:rPr sz="3600" spc="-5" dirty="0">
                <a:solidFill>
                  <a:srgbClr val="FFFFFF"/>
                </a:solidFill>
              </a:rPr>
              <a:t>STATION</a:t>
            </a:r>
            <a:endParaRPr sz="3600"/>
          </a:p>
        </p:txBody>
      </p:sp>
      <p:pic>
        <p:nvPicPr>
          <p:cNvPr id="6" name="object 6"/>
          <p:cNvPicPr/>
          <p:nvPr/>
        </p:nvPicPr>
        <p:blipFill>
          <a:blip r:embed="rId4" cstate="print"/>
          <a:stretch>
            <a:fillRect/>
          </a:stretch>
        </p:blipFill>
        <p:spPr>
          <a:xfrm>
            <a:off x="2926842" y="2573274"/>
            <a:ext cx="662939" cy="672083"/>
          </a:xfrm>
          <a:prstGeom prst="rect">
            <a:avLst/>
          </a:prstGeom>
        </p:spPr>
      </p:pic>
      <p:sp>
        <p:nvSpPr>
          <p:cNvPr id="7" name="object 7"/>
          <p:cNvSpPr txBox="1"/>
          <p:nvPr/>
        </p:nvSpPr>
        <p:spPr>
          <a:xfrm>
            <a:off x="3894824" y="1551805"/>
            <a:ext cx="5231765" cy="2296795"/>
          </a:xfrm>
          <a:prstGeom prst="rect">
            <a:avLst/>
          </a:prstGeom>
        </p:spPr>
        <p:txBody>
          <a:bodyPr vert="horz" wrap="square" lIns="0" tIns="12700" rIns="0" bIns="0" rtlCol="0">
            <a:spAutoFit/>
          </a:bodyPr>
          <a:lstStyle/>
          <a:p>
            <a:pPr marR="742315" algn="ctr">
              <a:lnSpc>
                <a:spcPct val="100000"/>
              </a:lnSpc>
              <a:spcBef>
                <a:spcPts val="100"/>
              </a:spcBef>
            </a:pPr>
            <a:r>
              <a:rPr sz="2800" b="1" spc="-5" dirty="0">
                <a:solidFill>
                  <a:srgbClr val="FFFFFF"/>
                </a:solidFill>
                <a:latin typeface="Arial"/>
                <a:cs typeface="Arial"/>
              </a:rPr>
              <a:t>Eye</a:t>
            </a:r>
            <a:r>
              <a:rPr sz="2800" b="1" spc="-20" dirty="0">
                <a:solidFill>
                  <a:srgbClr val="FFFFFF"/>
                </a:solidFill>
                <a:latin typeface="Arial"/>
                <a:cs typeface="Arial"/>
              </a:rPr>
              <a:t> </a:t>
            </a:r>
            <a:r>
              <a:rPr sz="2800" b="1" spc="-5" dirty="0">
                <a:solidFill>
                  <a:srgbClr val="FFFFFF"/>
                </a:solidFill>
                <a:latin typeface="Arial"/>
                <a:cs typeface="Arial"/>
              </a:rPr>
              <a:t>Injuries</a:t>
            </a:r>
            <a:r>
              <a:rPr sz="2800" b="1" spc="-25" dirty="0">
                <a:solidFill>
                  <a:srgbClr val="FFFFFF"/>
                </a:solidFill>
                <a:latin typeface="Arial"/>
                <a:cs typeface="Arial"/>
              </a:rPr>
              <a:t> </a:t>
            </a:r>
            <a:r>
              <a:rPr sz="2800" b="1" dirty="0">
                <a:solidFill>
                  <a:srgbClr val="FFFFFF"/>
                </a:solidFill>
                <a:latin typeface="Arial"/>
                <a:cs typeface="Arial"/>
              </a:rPr>
              <a:t>(skills)</a:t>
            </a:r>
            <a:endParaRPr sz="2800">
              <a:latin typeface="Arial"/>
              <a:cs typeface="Arial"/>
            </a:endParaRPr>
          </a:p>
          <a:p>
            <a:pPr>
              <a:lnSpc>
                <a:spcPct val="100000"/>
              </a:lnSpc>
              <a:spcBef>
                <a:spcPts val="10"/>
              </a:spcBef>
            </a:pPr>
            <a:endParaRPr sz="2600">
              <a:latin typeface="Arial"/>
              <a:cs typeface="Arial"/>
            </a:endParaRPr>
          </a:p>
          <a:p>
            <a:pPr marL="12700" marR="5080">
              <a:lnSpc>
                <a:spcPct val="171500"/>
              </a:lnSpc>
            </a:pPr>
            <a:r>
              <a:rPr sz="2800" dirty="0">
                <a:solidFill>
                  <a:srgbClr val="FFFFFF"/>
                </a:solidFill>
                <a:latin typeface="Arial MT"/>
                <a:cs typeface="Arial MT"/>
              </a:rPr>
              <a:t>Rapid</a:t>
            </a:r>
            <a:r>
              <a:rPr sz="2800" spc="-10" dirty="0">
                <a:solidFill>
                  <a:srgbClr val="FFFFFF"/>
                </a:solidFill>
                <a:latin typeface="Arial MT"/>
                <a:cs typeface="Arial MT"/>
              </a:rPr>
              <a:t> </a:t>
            </a:r>
            <a:r>
              <a:rPr sz="2800" spc="-5" dirty="0">
                <a:solidFill>
                  <a:srgbClr val="FFFFFF"/>
                </a:solidFill>
                <a:latin typeface="Arial MT"/>
                <a:cs typeface="Arial MT"/>
              </a:rPr>
              <a:t>Field</a:t>
            </a:r>
            <a:r>
              <a:rPr sz="2800" spc="-15" dirty="0">
                <a:solidFill>
                  <a:srgbClr val="FFFFFF"/>
                </a:solidFill>
                <a:latin typeface="Arial MT"/>
                <a:cs typeface="Arial MT"/>
              </a:rPr>
              <a:t> </a:t>
            </a:r>
            <a:r>
              <a:rPr sz="2800" dirty="0">
                <a:solidFill>
                  <a:srgbClr val="FFFFFF"/>
                </a:solidFill>
                <a:latin typeface="Arial MT"/>
                <a:cs typeface="Arial MT"/>
              </a:rPr>
              <a:t>Visual</a:t>
            </a:r>
            <a:r>
              <a:rPr sz="2800" spc="-20" dirty="0">
                <a:solidFill>
                  <a:srgbClr val="FFFFFF"/>
                </a:solidFill>
                <a:latin typeface="Arial MT"/>
                <a:cs typeface="Arial MT"/>
              </a:rPr>
              <a:t> </a:t>
            </a:r>
            <a:r>
              <a:rPr sz="2800" dirty="0">
                <a:solidFill>
                  <a:srgbClr val="FFFFFF"/>
                </a:solidFill>
                <a:latin typeface="Arial MT"/>
                <a:cs typeface="Arial MT"/>
              </a:rPr>
              <a:t>Acuity</a:t>
            </a:r>
            <a:r>
              <a:rPr sz="2800" spc="-35" dirty="0">
                <a:solidFill>
                  <a:srgbClr val="FFFFFF"/>
                </a:solidFill>
                <a:latin typeface="Arial MT"/>
                <a:cs typeface="Arial MT"/>
              </a:rPr>
              <a:t> </a:t>
            </a:r>
            <a:r>
              <a:rPr sz="2800" dirty="0">
                <a:solidFill>
                  <a:srgbClr val="FFFFFF"/>
                </a:solidFill>
                <a:latin typeface="Arial MT"/>
                <a:cs typeface="Arial MT"/>
              </a:rPr>
              <a:t>Testing </a:t>
            </a:r>
            <a:r>
              <a:rPr sz="2800" spc="-760" dirty="0">
                <a:solidFill>
                  <a:srgbClr val="FFFFFF"/>
                </a:solidFill>
                <a:latin typeface="Arial MT"/>
                <a:cs typeface="Arial MT"/>
              </a:rPr>
              <a:t> </a:t>
            </a:r>
            <a:r>
              <a:rPr sz="2800" dirty="0">
                <a:solidFill>
                  <a:srgbClr val="FFFFFF"/>
                </a:solidFill>
                <a:latin typeface="Arial MT"/>
                <a:cs typeface="Arial MT"/>
              </a:rPr>
              <a:t>Application</a:t>
            </a:r>
            <a:r>
              <a:rPr sz="2800" spc="-10" dirty="0">
                <a:solidFill>
                  <a:srgbClr val="FFFFFF"/>
                </a:solidFill>
                <a:latin typeface="Arial MT"/>
                <a:cs typeface="Arial MT"/>
              </a:rPr>
              <a:t> </a:t>
            </a:r>
            <a:r>
              <a:rPr sz="2800" dirty="0">
                <a:solidFill>
                  <a:srgbClr val="FFFFFF"/>
                </a:solidFill>
                <a:latin typeface="Arial MT"/>
                <a:cs typeface="Arial MT"/>
              </a:rPr>
              <a:t>of</a:t>
            </a:r>
            <a:r>
              <a:rPr sz="2800" spc="-20" dirty="0">
                <a:solidFill>
                  <a:srgbClr val="FFFFFF"/>
                </a:solidFill>
                <a:latin typeface="Arial MT"/>
                <a:cs typeface="Arial MT"/>
              </a:rPr>
              <a:t> </a:t>
            </a:r>
            <a:r>
              <a:rPr sz="2800" dirty="0">
                <a:solidFill>
                  <a:srgbClr val="FFFFFF"/>
                </a:solidFill>
                <a:latin typeface="Arial MT"/>
                <a:cs typeface="Arial MT"/>
              </a:rPr>
              <a:t>a</a:t>
            </a:r>
            <a:r>
              <a:rPr sz="2800" spc="-10" dirty="0">
                <a:solidFill>
                  <a:srgbClr val="FFFFFF"/>
                </a:solidFill>
                <a:latin typeface="Arial MT"/>
                <a:cs typeface="Arial MT"/>
              </a:rPr>
              <a:t> </a:t>
            </a:r>
            <a:r>
              <a:rPr sz="2800" spc="-5" dirty="0">
                <a:solidFill>
                  <a:srgbClr val="FFFFFF"/>
                </a:solidFill>
                <a:latin typeface="Arial MT"/>
                <a:cs typeface="Arial MT"/>
              </a:rPr>
              <a:t>Rigid Eye</a:t>
            </a:r>
            <a:r>
              <a:rPr sz="2800" spc="-20" dirty="0">
                <a:solidFill>
                  <a:srgbClr val="FFFFFF"/>
                </a:solidFill>
                <a:latin typeface="Arial MT"/>
                <a:cs typeface="Arial MT"/>
              </a:rPr>
              <a:t> </a:t>
            </a:r>
            <a:r>
              <a:rPr sz="2800" dirty="0">
                <a:solidFill>
                  <a:srgbClr val="FFFFFF"/>
                </a:solidFill>
                <a:latin typeface="Arial MT"/>
                <a:cs typeface="Arial MT"/>
              </a:rPr>
              <a:t>Shield</a:t>
            </a:r>
            <a:endParaRPr sz="2800">
              <a:latin typeface="Arial MT"/>
              <a:cs typeface="Arial MT"/>
            </a:endParaRPr>
          </a:p>
        </p:txBody>
      </p:sp>
      <p:pic>
        <p:nvPicPr>
          <p:cNvPr id="8" name="object 8"/>
          <p:cNvPicPr/>
          <p:nvPr/>
        </p:nvPicPr>
        <p:blipFill>
          <a:blip r:embed="rId4" cstate="print"/>
          <a:stretch>
            <a:fillRect/>
          </a:stretch>
        </p:blipFill>
        <p:spPr>
          <a:xfrm>
            <a:off x="2953511" y="3304794"/>
            <a:ext cx="663701" cy="672083"/>
          </a:xfrm>
          <a:prstGeom prst="rect">
            <a:avLst/>
          </a:prstGeom>
        </p:spPr>
      </p:pic>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06625" algn="l"/>
              </a:tabLst>
            </a:pPr>
            <a:r>
              <a:rPr spc="-5" dirty="0"/>
              <a:t>#TCCC-CPP-PPT-12</a:t>
            </a:r>
            <a:r>
              <a:rPr spc="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19</a:t>
            </a:fld>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25" dirty="0"/>
              <a:t> </a:t>
            </a:r>
            <a:r>
              <a:rPr spc="-5" dirty="0"/>
              <a:t>14:</a:t>
            </a:r>
            <a:r>
              <a:rPr spc="-30" dirty="0"/>
              <a:t> </a:t>
            </a:r>
            <a:r>
              <a:rPr spc="-5" dirty="0"/>
              <a:t>Eye</a:t>
            </a:r>
            <a:r>
              <a:rPr spc="-20" dirty="0"/>
              <a:t> </a:t>
            </a:r>
            <a:r>
              <a:rPr spc="-5" dirty="0"/>
              <a:t>Injuries</a:t>
            </a:r>
          </a:p>
        </p:txBody>
      </p:sp>
      <p:sp>
        <p:nvSpPr>
          <p:cNvPr id="3" name="object 3"/>
          <p:cNvSpPr txBox="1"/>
          <p:nvPr/>
        </p:nvSpPr>
        <p:spPr>
          <a:xfrm>
            <a:off x="9445406" y="6569033"/>
            <a:ext cx="1983105" cy="185420"/>
          </a:xfrm>
          <a:prstGeom prst="rect">
            <a:avLst/>
          </a:prstGeom>
        </p:spPr>
        <p:txBody>
          <a:bodyPr vert="horz" wrap="square" lIns="0" tIns="12700" rIns="0" bIns="0" rtlCol="0">
            <a:spAutoFit/>
          </a:bodyPr>
          <a:lstStyle/>
          <a:p>
            <a:pPr marL="12700">
              <a:lnSpc>
                <a:spcPct val="100000"/>
              </a:lnSpc>
              <a:spcBef>
                <a:spcPts val="100"/>
              </a:spcBef>
            </a:pPr>
            <a:r>
              <a:rPr sz="1050" spc="-5" dirty="0">
                <a:solidFill>
                  <a:srgbClr val="CD9146"/>
                </a:solidFill>
                <a:latin typeface="Arial MT"/>
                <a:cs typeface="Arial MT"/>
              </a:rPr>
              <a:t>#TCCC-CPP-PPT-12</a:t>
            </a:r>
            <a:r>
              <a:rPr sz="1050" spc="5" dirty="0">
                <a:solidFill>
                  <a:srgbClr val="CD9146"/>
                </a:solidFill>
                <a:latin typeface="Arial MT"/>
                <a:cs typeface="Arial MT"/>
              </a:rPr>
              <a:t> </a:t>
            </a:r>
            <a:r>
              <a:rPr sz="1050" spc="-5" dirty="0">
                <a:solidFill>
                  <a:srgbClr val="CD9146"/>
                </a:solidFill>
                <a:latin typeface="Arial MT"/>
                <a:cs typeface="Arial MT"/>
              </a:rPr>
              <a:t>08</a:t>
            </a:r>
            <a:r>
              <a:rPr sz="1050" spc="-10" dirty="0">
                <a:solidFill>
                  <a:srgbClr val="CD9146"/>
                </a:solidFill>
                <a:latin typeface="Arial MT"/>
                <a:cs typeface="Arial MT"/>
              </a:rPr>
              <a:t> </a:t>
            </a:r>
            <a:r>
              <a:rPr sz="1050" spc="-5" dirty="0">
                <a:solidFill>
                  <a:srgbClr val="CD9146"/>
                </a:solidFill>
                <a:latin typeface="Arial MT"/>
                <a:cs typeface="Arial MT"/>
              </a:rPr>
              <a:t>AUG</a:t>
            </a:r>
            <a:r>
              <a:rPr sz="1050" spc="-20"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11724370" y="6548518"/>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2</a:t>
            </a:r>
            <a:endParaRPr sz="1200">
              <a:latin typeface="Arial MT"/>
              <a:cs typeface="Arial MT"/>
            </a:endParaRPr>
          </a:p>
        </p:txBody>
      </p:sp>
      <p:grpSp>
        <p:nvGrpSpPr>
          <p:cNvPr id="6" name="object 6"/>
          <p:cNvGrpSpPr/>
          <p:nvPr/>
        </p:nvGrpSpPr>
        <p:grpSpPr>
          <a:xfrm>
            <a:off x="963167" y="1333500"/>
            <a:ext cx="10349865" cy="4469130"/>
            <a:chOff x="963167" y="1333500"/>
            <a:chExt cx="10349865" cy="4469130"/>
          </a:xfrm>
        </p:grpSpPr>
        <p:sp>
          <p:nvSpPr>
            <p:cNvPr id="7" name="object 7"/>
            <p:cNvSpPr/>
            <p:nvPr/>
          </p:nvSpPr>
          <p:spPr>
            <a:xfrm>
              <a:off x="982217" y="1545337"/>
              <a:ext cx="10311765" cy="4238625"/>
            </a:xfrm>
            <a:custGeom>
              <a:avLst/>
              <a:gdLst/>
              <a:ahLst/>
              <a:cxnLst/>
              <a:rect l="l" t="t" r="r" b="b"/>
              <a:pathLst>
                <a:path w="10311765" h="4238625">
                  <a:moveTo>
                    <a:pt x="390715" y="0"/>
                  </a:moveTo>
                  <a:lnTo>
                    <a:pt x="390715" y="0"/>
                  </a:lnTo>
                  <a:lnTo>
                    <a:pt x="8959113" y="0"/>
                  </a:lnTo>
                  <a:lnTo>
                    <a:pt x="9013859" y="2133"/>
                  </a:lnTo>
                  <a:lnTo>
                    <a:pt x="9066878" y="8383"/>
                  </a:lnTo>
                  <a:lnTo>
                    <a:pt x="9117857" y="18527"/>
                  </a:lnTo>
                  <a:lnTo>
                    <a:pt x="9166484" y="32340"/>
                  </a:lnTo>
                  <a:lnTo>
                    <a:pt x="9212446" y="49599"/>
                  </a:lnTo>
                  <a:lnTo>
                    <a:pt x="9255431" y="70079"/>
                  </a:lnTo>
                  <a:lnTo>
                    <a:pt x="9295126" y="93557"/>
                  </a:lnTo>
                  <a:lnTo>
                    <a:pt x="9331220" y="119809"/>
                  </a:lnTo>
                  <a:lnTo>
                    <a:pt x="9363398" y="148610"/>
                  </a:lnTo>
                  <a:lnTo>
                    <a:pt x="9391350" y="179737"/>
                  </a:lnTo>
                  <a:lnTo>
                    <a:pt x="9414761" y="212966"/>
                  </a:lnTo>
                  <a:lnTo>
                    <a:pt x="9433321" y="248074"/>
                  </a:lnTo>
                  <a:lnTo>
                    <a:pt x="9446717" y="284835"/>
                  </a:lnTo>
                  <a:lnTo>
                    <a:pt x="10311384" y="2079434"/>
                  </a:lnTo>
                  <a:lnTo>
                    <a:pt x="9446717" y="3953408"/>
                  </a:lnTo>
                  <a:lnTo>
                    <a:pt x="9433321" y="3990167"/>
                  </a:lnTo>
                  <a:lnTo>
                    <a:pt x="9414761" y="4025272"/>
                  </a:lnTo>
                  <a:lnTo>
                    <a:pt x="9391350" y="4058501"/>
                  </a:lnTo>
                  <a:lnTo>
                    <a:pt x="9363398" y="4089627"/>
                  </a:lnTo>
                  <a:lnTo>
                    <a:pt x="9331220" y="4118429"/>
                  </a:lnTo>
                  <a:lnTo>
                    <a:pt x="9295126" y="4144681"/>
                  </a:lnTo>
                  <a:lnTo>
                    <a:pt x="9255431" y="4168160"/>
                  </a:lnTo>
                  <a:lnTo>
                    <a:pt x="9212446" y="4188641"/>
                  </a:lnTo>
                  <a:lnTo>
                    <a:pt x="9166484" y="4205900"/>
                  </a:lnTo>
                  <a:lnTo>
                    <a:pt x="9117857" y="4219714"/>
                  </a:lnTo>
                  <a:lnTo>
                    <a:pt x="9066878" y="4229859"/>
                  </a:lnTo>
                  <a:lnTo>
                    <a:pt x="9013859" y="4236110"/>
                  </a:lnTo>
                  <a:lnTo>
                    <a:pt x="8959113" y="4238244"/>
                  </a:lnTo>
                  <a:lnTo>
                    <a:pt x="458812" y="4238244"/>
                  </a:lnTo>
                  <a:lnTo>
                    <a:pt x="401333" y="4235843"/>
                  </a:lnTo>
                  <a:lnTo>
                    <a:pt x="346842" y="4228822"/>
                  </a:lnTo>
                  <a:lnTo>
                    <a:pt x="295543" y="4217446"/>
                  </a:lnTo>
                  <a:lnTo>
                    <a:pt x="247637" y="4201985"/>
                  </a:lnTo>
                  <a:lnTo>
                    <a:pt x="203330" y="4182704"/>
                  </a:lnTo>
                  <a:lnTo>
                    <a:pt x="162824" y="4159873"/>
                  </a:lnTo>
                  <a:lnTo>
                    <a:pt x="126322" y="4133759"/>
                  </a:lnTo>
                  <a:lnTo>
                    <a:pt x="94027" y="4104629"/>
                  </a:lnTo>
                  <a:lnTo>
                    <a:pt x="66143" y="4072751"/>
                  </a:lnTo>
                  <a:lnTo>
                    <a:pt x="42874" y="4038393"/>
                  </a:lnTo>
                  <a:lnTo>
                    <a:pt x="24421" y="4001823"/>
                  </a:lnTo>
                  <a:lnTo>
                    <a:pt x="10989" y="3963308"/>
                  </a:lnTo>
                  <a:lnTo>
                    <a:pt x="2781" y="3923115"/>
                  </a:lnTo>
                  <a:lnTo>
                    <a:pt x="0" y="3881513"/>
                  </a:lnTo>
                  <a:lnTo>
                    <a:pt x="0" y="338251"/>
                  </a:lnTo>
                  <a:lnTo>
                    <a:pt x="2075" y="293815"/>
                  </a:lnTo>
                  <a:lnTo>
                    <a:pt x="8382" y="251593"/>
                  </a:lnTo>
                  <a:lnTo>
                    <a:pt x="19037" y="211818"/>
                  </a:lnTo>
                  <a:lnTo>
                    <a:pt x="34158" y="174723"/>
                  </a:lnTo>
                  <a:lnTo>
                    <a:pt x="53865" y="140542"/>
                  </a:lnTo>
                  <a:lnTo>
                    <a:pt x="78273" y="109508"/>
                  </a:lnTo>
                  <a:lnTo>
                    <a:pt x="107502" y="81855"/>
                  </a:lnTo>
                  <a:lnTo>
                    <a:pt x="141670" y="57816"/>
                  </a:lnTo>
                  <a:lnTo>
                    <a:pt x="180894" y="37625"/>
                  </a:lnTo>
                  <a:lnTo>
                    <a:pt x="225292" y="21514"/>
                  </a:lnTo>
                  <a:lnTo>
                    <a:pt x="274983" y="9717"/>
                  </a:lnTo>
                  <a:lnTo>
                    <a:pt x="330085" y="2468"/>
                  </a:lnTo>
                  <a:lnTo>
                    <a:pt x="390715" y="0"/>
                  </a:lnTo>
                  <a:close/>
                </a:path>
              </a:pathLst>
            </a:custGeom>
            <a:ln w="38100">
              <a:solidFill>
                <a:srgbClr val="2D3334"/>
              </a:solidFill>
            </a:ln>
          </p:spPr>
          <p:txBody>
            <a:bodyPr wrap="square" lIns="0" tIns="0" rIns="0" bIns="0" rtlCol="0"/>
            <a:lstStyle/>
            <a:p>
              <a:endParaRPr/>
            </a:p>
          </p:txBody>
        </p:sp>
        <p:sp>
          <p:nvSpPr>
            <p:cNvPr id="8" name="object 8"/>
            <p:cNvSpPr/>
            <p:nvPr/>
          </p:nvSpPr>
          <p:spPr>
            <a:xfrm>
              <a:off x="4448555" y="1333500"/>
              <a:ext cx="2579370" cy="424815"/>
            </a:xfrm>
            <a:custGeom>
              <a:avLst/>
              <a:gdLst/>
              <a:ahLst/>
              <a:cxnLst/>
              <a:rect l="l" t="t" r="r" b="b"/>
              <a:pathLst>
                <a:path w="2579370" h="424814">
                  <a:moveTo>
                    <a:pt x="2579370" y="0"/>
                  </a:moveTo>
                  <a:lnTo>
                    <a:pt x="0" y="0"/>
                  </a:lnTo>
                  <a:lnTo>
                    <a:pt x="0" y="424434"/>
                  </a:lnTo>
                  <a:lnTo>
                    <a:pt x="2579370" y="424434"/>
                  </a:lnTo>
                  <a:lnTo>
                    <a:pt x="2579370" y="0"/>
                  </a:lnTo>
                  <a:close/>
                </a:path>
              </a:pathLst>
            </a:custGeom>
            <a:solidFill>
              <a:srgbClr val="FFFFFF"/>
            </a:solidFill>
          </p:spPr>
          <p:txBody>
            <a:bodyPr wrap="square" lIns="0" tIns="0" rIns="0" bIns="0" rtlCol="0"/>
            <a:lstStyle/>
            <a:p>
              <a:endParaRPr/>
            </a:p>
          </p:txBody>
        </p:sp>
      </p:grpSp>
      <p:grpSp>
        <p:nvGrpSpPr>
          <p:cNvPr id="9" name="object 9"/>
          <p:cNvGrpSpPr/>
          <p:nvPr/>
        </p:nvGrpSpPr>
        <p:grpSpPr>
          <a:xfrm>
            <a:off x="940942" y="5857366"/>
            <a:ext cx="10106660" cy="454659"/>
            <a:chOff x="940942" y="5857366"/>
            <a:chExt cx="10106660" cy="454659"/>
          </a:xfrm>
        </p:grpSpPr>
        <p:sp>
          <p:nvSpPr>
            <p:cNvPr id="10" name="object 10"/>
            <p:cNvSpPr/>
            <p:nvPr/>
          </p:nvSpPr>
          <p:spPr>
            <a:xfrm>
              <a:off x="982217" y="5898641"/>
              <a:ext cx="10024110" cy="372110"/>
            </a:xfrm>
            <a:custGeom>
              <a:avLst/>
              <a:gdLst/>
              <a:ahLst/>
              <a:cxnLst/>
              <a:rect l="l" t="t" r="r" b="b"/>
              <a:pathLst>
                <a:path w="10024110" h="372110">
                  <a:moveTo>
                    <a:pt x="9816617" y="0"/>
                  </a:moveTo>
                  <a:lnTo>
                    <a:pt x="0" y="0"/>
                  </a:lnTo>
                  <a:lnTo>
                    <a:pt x="0" y="371856"/>
                  </a:lnTo>
                  <a:lnTo>
                    <a:pt x="9816617" y="371856"/>
                  </a:lnTo>
                  <a:lnTo>
                    <a:pt x="10024110" y="185928"/>
                  </a:lnTo>
                  <a:lnTo>
                    <a:pt x="9816617" y="0"/>
                  </a:lnTo>
                  <a:close/>
                </a:path>
              </a:pathLst>
            </a:custGeom>
            <a:solidFill>
              <a:srgbClr val="D7D7D7"/>
            </a:solidFill>
          </p:spPr>
          <p:txBody>
            <a:bodyPr wrap="square" lIns="0" tIns="0" rIns="0" bIns="0" rtlCol="0"/>
            <a:lstStyle/>
            <a:p>
              <a:endParaRPr/>
            </a:p>
          </p:txBody>
        </p:sp>
        <p:sp>
          <p:nvSpPr>
            <p:cNvPr id="11" name="object 11"/>
            <p:cNvSpPr/>
            <p:nvPr/>
          </p:nvSpPr>
          <p:spPr>
            <a:xfrm>
              <a:off x="982217" y="5898641"/>
              <a:ext cx="10024110" cy="372110"/>
            </a:xfrm>
            <a:custGeom>
              <a:avLst/>
              <a:gdLst/>
              <a:ahLst/>
              <a:cxnLst/>
              <a:rect l="l" t="t" r="r" b="b"/>
              <a:pathLst>
                <a:path w="10024110" h="372110">
                  <a:moveTo>
                    <a:pt x="0" y="0"/>
                  </a:moveTo>
                  <a:lnTo>
                    <a:pt x="9816617" y="0"/>
                  </a:lnTo>
                  <a:lnTo>
                    <a:pt x="10024110" y="185928"/>
                  </a:lnTo>
                  <a:lnTo>
                    <a:pt x="9816617" y="371856"/>
                  </a:lnTo>
                  <a:lnTo>
                    <a:pt x="0" y="371856"/>
                  </a:lnTo>
                  <a:lnTo>
                    <a:pt x="0" y="0"/>
                  </a:lnTo>
                  <a:close/>
                </a:path>
              </a:pathLst>
            </a:custGeom>
            <a:ln w="82550">
              <a:solidFill>
                <a:srgbClr val="D9D9D9"/>
              </a:solidFill>
            </a:ln>
          </p:spPr>
          <p:txBody>
            <a:bodyPr wrap="square" lIns="0" tIns="0" rIns="0" bIns="0" rtlCol="0"/>
            <a:lstStyle/>
            <a:p>
              <a:endParaRPr/>
            </a:p>
          </p:txBody>
        </p:sp>
      </p:grpSp>
      <p:sp>
        <p:nvSpPr>
          <p:cNvPr id="12" name="object 12"/>
          <p:cNvSpPr txBox="1"/>
          <p:nvPr/>
        </p:nvSpPr>
        <p:spPr>
          <a:xfrm>
            <a:off x="1498409" y="963405"/>
            <a:ext cx="9194800" cy="749300"/>
          </a:xfrm>
          <a:prstGeom prst="rect">
            <a:avLst/>
          </a:prstGeom>
        </p:spPr>
        <p:txBody>
          <a:bodyPr vert="horz" wrap="square" lIns="0" tIns="48260" rIns="0" bIns="0" rtlCol="0">
            <a:spAutoFit/>
          </a:bodyPr>
          <a:lstStyle/>
          <a:p>
            <a:pPr marL="12700">
              <a:lnSpc>
                <a:spcPct val="100000"/>
              </a:lnSpc>
              <a:spcBef>
                <a:spcPts val="380"/>
              </a:spcBef>
            </a:pPr>
            <a:r>
              <a:rPr sz="1800" b="1" spc="-5" dirty="0">
                <a:solidFill>
                  <a:srgbClr val="CD9146"/>
                </a:solidFill>
                <a:latin typeface="Arial"/>
                <a:cs typeface="Arial"/>
              </a:rPr>
              <a:t>TACTICAL</a:t>
            </a:r>
            <a:r>
              <a:rPr sz="1800" b="1" spc="5" dirty="0">
                <a:solidFill>
                  <a:srgbClr val="CD9146"/>
                </a:solidFill>
                <a:latin typeface="Arial"/>
                <a:cs typeface="Arial"/>
              </a:rPr>
              <a:t> </a:t>
            </a:r>
            <a:r>
              <a:rPr sz="1800" b="1" spc="-5" dirty="0">
                <a:solidFill>
                  <a:srgbClr val="CD9146"/>
                </a:solidFill>
                <a:latin typeface="Arial"/>
                <a:cs typeface="Arial"/>
              </a:rPr>
              <a:t>COMBAT</a:t>
            </a:r>
            <a:r>
              <a:rPr sz="1800" b="1" spc="5" dirty="0">
                <a:solidFill>
                  <a:srgbClr val="CD9146"/>
                </a:solidFill>
                <a:latin typeface="Arial"/>
                <a:cs typeface="Arial"/>
              </a:rPr>
              <a:t> </a:t>
            </a:r>
            <a:r>
              <a:rPr sz="1800" b="1" spc="-5" dirty="0">
                <a:solidFill>
                  <a:srgbClr val="CD9146"/>
                </a:solidFill>
                <a:latin typeface="Arial"/>
                <a:cs typeface="Arial"/>
              </a:rPr>
              <a:t>CASUALTY</a:t>
            </a:r>
            <a:r>
              <a:rPr sz="1800" b="1" spc="5" dirty="0">
                <a:solidFill>
                  <a:srgbClr val="CD9146"/>
                </a:solidFill>
                <a:latin typeface="Arial"/>
                <a:cs typeface="Arial"/>
              </a:rPr>
              <a:t> </a:t>
            </a:r>
            <a:r>
              <a:rPr sz="1800" b="1" dirty="0">
                <a:solidFill>
                  <a:srgbClr val="CD9146"/>
                </a:solidFill>
                <a:latin typeface="Arial"/>
                <a:cs typeface="Arial"/>
              </a:rPr>
              <a:t>CARE</a:t>
            </a:r>
            <a:r>
              <a:rPr sz="1800" b="1" spc="5" dirty="0">
                <a:solidFill>
                  <a:srgbClr val="CD9146"/>
                </a:solidFill>
                <a:latin typeface="Arial"/>
                <a:cs typeface="Arial"/>
              </a:rPr>
              <a:t> </a:t>
            </a:r>
            <a:r>
              <a:rPr sz="1800" b="1" spc="-5" dirty="0">
                <a:solidFill>
                  <a:srgbClr val="CD9146"/>
                </a:solidFill>
                <a:latin typeface="Arial"/>
                <a:cs typeface="Arial"/>
              </a:rPr>
              <a:t>(TCCC)</a:t>
            </a:r>
            <a:r>
              <a:rPr sz="1800" b="1" spc="5" dirty="0">
                <a:solidFill>
                  <a:srgbClr val="CD9146"/>
                </a:solidFill>
                <a:latin typeface="Arial"/>
                <a:cs typeface="Arial"/>
              </a:rPr>
              <a:t> </a:t>
            </a:r>
            <a:r>
              <a:rPr sz="1800" b="1" spc="-5" dirty="0">
                <a:solidFill>
                  <a:srgbClr val="CD9146"/>
                </a:solidFill>
                <a:latin typeface="Arial"/>
                <a:cs typeface="Arial"/>
              </a:rPr>
              <a:t>ROLE-BASED</a:t>
            </a:r>
            <a:r>
              <a:rPr sz="1800" b="1" spc="5" dirty="0">
                <a:solidFill>
                  <a:srgbClr val="CD9146"/>
                </a:solidFill>
                <a:latin typeface="Arial"/>
                <a:cs typeface="Arial"/>
              </a:rPr>
              <a:t> </a:t>
            </a:r>
            <a:r>
              <a:rPr sz="1800" b="1" spc="-5" dirty="0">
                <a:solidFill>
                  <a:srgbClr val="CD9146"/>
                </a:solidFill>
                <a:latin typeface="Arial"/>
                <a:cs typeface="Arial"/>
              </a:rPr>
              <a:t>TRAINING</a:t>
            </a:r>
            <a:r>
              <a:rPr sz="1800" b="1" spc="5" dirty="0">
                <a:solidFill>
                  <a:srgbClr val="CD9146"/>
                </a:solidFill>
                <a:latin typeface="Arial"/>
                <a:cs typeface="Arial"/>
              </a:rPr>
              <a:t> </a:t>
            </a:r>
            <a:r>
              <a:rPr sz="1800" b="1" spc="-5" dirty="0">
                <a:solidFill>
                  <a:srgbClr val="CD9146"/>
                </a:solidFill>
                <a:latin typeface="Arial"/>
                <a:cs typeface="Arial"/>
              </a:rPr>
              <a:t>SPECTRUM</a:t>
            </a:r>
            <a:endParaRPr sz="1800">
              <a:latin typeface="Arial"/>
              <a:cs typeface="Arial"/>
            </a:endParaRPr>
          </a:p>
          <a:p>
            <a:pPr marR="707390" algn="ctr">
              <a:lnSpc>
                <a:spcPct val="100000"/>
              </a:lnSpc>
              <a:spcBef>
                <a:spcPts val="375"/>
              </a:spcBef>
            </a:pPr>
            <a:r>
              <a:rPr sz="2400" b="1" spc="-5" dirty="0">
                <a:latin typeface="Arial"/>
                <a:cs typeface="Arial"/>
              </a:rPr>
              <a:t>ROLE</a:t>
            </a:r>
            <a:r>
              <a:rPr sz="2400" b="1" spc="-40" dirty="0">
                <a:latin typeface="Arial"/>
                <a:cs typeface="Arial"/>
              </a:rPr>
              <a:t> </a:t>
            </a:r>
            <a:r>
              <a:rPr sz="2400" b="1" dirty="0">
                <a:latin typeface="Arial"/>
                <a:cs typeface="Arial"/>
              </a:rPr>
              <a:t>1</a:t>
            </a:r>
            <a:r>
              <a:rPr sz="2400" b="1" spc="-35" dirty="0">
                <a:latin typeface="Arial"/>
                <a:cs typeface="Arial"/>
              </a:rPr>
              <a:t> </a:t>
            </a:r>
            <a:r>
              <a:rPr sz="2400" b="1" spc="-5" dirty="0">
                <a:latin typeface="Arial"/>
                <a:cs typeface="Arial"/>
              </a:rPr>
              <a:t>CARE</a:t>
            </a:r>
            <a:endParaRPr sz="2400">
              <a:latin typeface="Arial"/>
              <a:cs typeface="Arial"/>
            </a:endParaRPr>
          </a:p>
        </p:txBody>
      </p:sp>
      <p:grpSp>
        <p:nvGrpSpPr>
          <p:cNvPr id="13" name="object 13"/>
          <p:cNvGrpSpPr/>
          <p:nvPr/>
        </p:nvGrpSpPr>
        <p:grpSpPr>
          <a:xfrm>
            <a:off x="2509139" y="1761744"/>
            <a:ext cx="2519680" cy="646430"/>
            <a:chOff x="2509139" y="1761744"/>
            <a:chExt cx="2519680" cy="646430"/>
          </a:xfrm>
        </p:grpSpPr>
        <p:sp>
          <p:nvSpPr>
            <p:cNvPr id="14" name="object 14"/>
            <p:cNvSpPr/>
            <p:nvPr/>
          </p:nvSpPr>
          <p:spPr>
            <a:xfrm>
              <a:off x="2521839" y="2039493"/>
              <a:ext cx="2494280" cy="315595"/>
            </a:xfrm>
            <a:custGeom>
              <a:avLst/>
              <a:gdLst/>
              <a:ahLst/>
              <a:cxnLst/>
              <a:rect l="l" t="t" r="r" b="b"/>
              <a:pathLst>
                <a:path w="2494279" h="315594">
                  <a:moveTo>
                    <a:pt x="0" y="315467"/>
                  </a:moveTo>
                  <a:lnTo>
                    <a:pt x="3482" y="268849"/>
                  </a:lnTo>
                  <a:lnTo>
                    <a:pt x="13598" y="224355"/>
                  </a:lnTo>
                  <a:lnTo>
                    <a:pt x="29852" y="182473"/>
                  </a:lnTo>
                  <a:lnTo>
                    <a:pt x="51745" y="143690"/>
                  </a:lnTo>
                  <a:lnTo>
                    <a:pt x="78781" y="108496"/>
                  </a:lnTo>
                  <a:lnTo>
                    <a:pt x="110464" y="77377"/>
                  </a:lnTo>
                  <a:lnTo>
                    <a:pt x="146297" y="50823"/>
                  </a:lnTo>
                  <a:lnTo>
                    <a:pt x="185781" y="29319"/>
                  </a:lnTo>
                  <a:lnTo>
                    <a:pt x="228422" y="13356"/>
                  </a:lnTo>
                  <a:lnTo>
                    <a:pt x="273721" y="3420"/>
                  </a:lnTo>
                  <a:lnTo>
                    <a:pt x="321183" y="0"/>
                  </a:lnTo>
                  <a:lnTo>
                    <a:pt x="2172843" y="0"/>
                  </a:lnTo>
                  <a:lnTo>
                    <a:pt x="2220304" y="3420"/>
                  </a:lnTo>
                  <a:lnTo>
                    <a:pt x="2265603" y="13356"/>
                  </a:lnTo>
                  <a:lnTo>
                    <a:pt x="2308244" y="29319"/>
                  </a:lnTo>
                  <a:lnTo>
                    <a:pt x="2347728" y="50823"/>
                  </a:lnTo>
                  <a:lnTo>
                    <a:pt x="2383561" y="77377"/>
                  </a:lnTo>
                  <a:lnTo>
                    <a:pt x="2415244" y="108496"/>
                  </a:lnTo>
                  <a:lnTo>
                    <a:pt x="2442280" y="143690"/>
                  </a:lnTo>
                  <a:lnTo>
                    <a:pt x="2464173" y="182473"/>
                  </a:lnTo>
                  <a:lnTo>
                    <a:pt x="2480427" y="224355"/>
                  </a:lnTo>
                  <a:lnTo>
                    <a:pt x="2490543" y="268849"/>
                  </a:lnTo>
                  <a:lnTo>
                    <a:pt x="2494026" y="315467"/>
                  </a:lnTo>
                </a:path>
              </a:pathLst>
            </a:custGeom>
            <a:ln w="25400">
              <a:solidFill>
                <a:srgbClr val="BEBEBE"/>
              </a:solidFill>
            </a:ln>
          </p:spPr>
          <p:txBody>
            <a:bodyPr wrap="square" lIns="0" tIns="0" rIns="0" bIns="0" rtlCol="0"/>
            <a:lstStyle/>
            <a:p>
              <a:endParaRPr/>
            </a:p>
          </p:txBody>
        </p:sp>
        <p:sp>
          <p:nvSpPr>
            <p:cNvPr id="15" name="object 15"/>
            <p:cNvSpPr/>
            <p:nvPr/>
          </p:nvSpPr>
          <p:spPr>
            <a:xfrm>
              <a:off x="2882646" y="1761744"/>
              <a:ext cx="1771650" cy="646430"/>
            </a:xfrm>
            <a:custGeom>
              <a:avLst/>
              <a:gdLst/>
              <a:ahLst/>
              <a:cxnLst/>
              <a:rect l="l" t="t" r="r" b="b"/>
              <a:pathLst>
                <a:path w="1771650" h="646430">
                  <a:moveTo>
                    <a:pt x="1771650" y="0"/>
                  </a:moveTo>
                  <a:lnTo>
                    <a:pt x="0" y="0"/>
                  </a:lnTo>
                  <a:lnTo>
                    <a:pt x="0" y="646176"/>
                  </a:lnTo>
                  <a:lnTo>
                    <a:pt x="1771650" y="646176"/>
                  </a:lnTo>
                  <a:lnTo>
                    <a:pt x="1771650" y="0"/>
                  </a:lnTo>
                  <a:close/>
                </a:path>
              </a:pathLst>
            </a:custGeom>
            <a:solidFill>
              <a:srgbClr val="FFFFFF"/>
            </a:solidFill>
          </p:spPr>
          <p:txBody>
            <a:bodyPr wrap="square" lIns="0" tIns="0" rIns="0" bIns="0" rtlCol="0"/>
            <a:lstStyle/>
            <a:p>
              <a:endParaRPr/>
            </a:p>
          </p:txBody>
        </p:sp>
      </p:grpSp>
      <p:sp>
        <p:nvSpPr>
          <p:cNvPr id="16" name="object 16"/>
          <p:cNvSpPr txBox="1"/>
          <p:nvPr/>
        </p:nvSpPr>
        <p:spPr>
          <a:xfrm>
            <a:off x="2980372" y="1788637"/>
            <a:ext cx="1575435" cy="574040"/>
          </a:xfrm>
          <a:prstGeom prst="rect">
            <a:avLst/>
          </a:prstGeom>
        </p:spPr>
        <p:txBody>
          <a:bodyPr vert="horz" wrap="square" lIns="0" tIns="12700" rIns="0" bIns="0" rtlCol="0">
            <a:spAutoFit/>
          </a:bodyPr>
          <a:lstStyle/>
          <a:p>
            <a:pPr marL="76200" marR="5080" indent="-64135">
              <a:lnSpc>
                <a:spcPct val="100000"/>
              </a:lnSpc>
              <a:spcBef>
                <a:spcPts val="100"/>
              </a:spcBef>
            </a:pPr>
            <a:r>
              <a:rPr sz="1800" b="1" dirty="0">
                <a:solidFill>
                  <a:srgbClr val="2D3334"/>
                </a:solidFill>
                <a:latin typeface="Arial"/>
                <a:cs typeface="Arial"/>
              </a:rPr>
              <a:t>N</a:t>
            </a:r>
            <a:r>
              <a:rPr sz="1800" b="1" spc="-5" dirty="0">
                <a:solidFill>
                  <a:srgbClr val="2D3334"/>
                </a:solidFill>
                <a:latin typeface="Arial"/>
                <a:cs typeface="Arial"/>
              </a:rPr>
              <a:t>O</a:t>
            </a:r>
            <a:r>
              <a:rPr sz="1800" b="1" dirty="0">
                <a:solidFill>
                  <a:srgbClr val="2D3334"/>
                </a:solidFill>
                <a:latin typeface="Arial"/>
                <a:cs typeface="Arial"/>
              </a:rPr>
              <a:t>NM</a:t>
            </a:r>
            <a:r>
              <a:rPr sz="1800" b="1" spc="-5" dirty="0">
                <a:solidFill>
                  <a:srgbClr val="2D3334"/>
                </a:solidFill>
                <a:latin typeface="Arial"/>
                <a:cs typeface="Arial"/>
              </a:rPr>
              <a:t>E</a:t>
            </a:r>
            <a:r>
              <a:rPr sz="1800" b="1" dirty="0">
                <a:solidFill>
                  <a:srgbClr val="2D3334"/>
                </a:solidFill>
                <a:latin typeface="Arial"/>
                <a:cs typeface="Arial"/>
              </a:rPr>
              <a:t>D</a:t>
            </a:r>
            <a:r>
              <a:rPr sz="1800" b="1" spc="-5" dirty="0">
                <a:solidFill>
                  <a:srgbClr val="2D3334"/>
                </a:solidFill>
                <a:latin typeface="Arial"/>
                <a:cs typeface="Arial"/>
              </a:rPr>
              <a:t>I</a:t>
            </a:r>
            <a:r>
              <a:rPr sz="1800" b="1" dirty="0">
                <a:solidFill>
                  <a:srgbClr val="2D3334"/>
                </a:solidFill>
                <a:latin typeface="Arial"/>
                <a:cs typeface="Arial"/>
              </a:rPr>
              <a:t>CAL  </a:t>
            </a:r>
            <a:r>
              <a:rPr sz="1800" b="1" spc="-5" dirty="0">
                <a:solidFill>
                  <a:srgbClr val="2D3334"/>
                </a:solidFill>
                <a:latin typeface="Arial"/>
                <a:cs typeface="Arial"/>
              </a:rPr>
              <a:t>PERSONNEL</a:t>
            </a:r>
            <a:endParaRPr sz="1800">
              <a:latin typeface="Arial"/>
              <a:cs typeface="Arial"/>
            </a:endParaRPr>
          </a:p>
        </p:txBody>
      </p:sp>
      <p:grpSp>
        <p:nvGrpSpPr>
          <p:cNvPr id="17" name="object 17"/>
          <p:cNvGrpSpPr/>
          <p:nvPr/>
        </p:nvGrpSpPr>
        <p:grpSpPr>
          <a:xfrm>
            <a:off x="2109216" y="1747266"/>
            <a:ext cx="7051675" cy="3519804"/>
            <a:chOff x="2109216" y="1747266"/>
            <a:chExt cx="7051675" cy="3519804"/>
          </a:xfrm>
        </p:grpSpPr>
        <p:pic>
          <p:nvPicPr>
            <p:cNvPr id="18" name="object 18"/>
            <p:cNvPicPr/>
            <p:nvPr/>
          </p:nvPicPr>
          <p:blipFill>
            <a:blip r:embed="rId4" cstate="print"/>
            <a:stretch>
              <a:fillRect/>
            </a:stretch>
          </p:blipFill>
          <p:spPr>
            <a:xfrm>
              <a:off x="7289292" y="2403348"/>
              <a:ext cx="1871471" cy="2863595"/>
            </a:xfrm>
            <a:prstGeom prst="rect">
              <a:avLst/>
            </a:prstGeom>
          </p:spPr>
        </p:pic>
        <p:pic>
          <p:nvPicPr>
            <p:cNvPr id="19" name="object 19"/>
            <p:cNvPicPr/>
            <p:nvPr/>
          </p:nvPicPr>
          <p:blipFill>
            <a:blip r:embed="rId5" cstate="print"/>
            <a:stretch>
              <a:fillRect/>
            </a:stretch>
          </p:blipFill>
          <p:spPr>
            <a:xfrm>
              <a:off x="2109216" y="2403348"/>
              <a:ext cx="1546859" cy="2367533"/>
            </a:xfrm>
            <a:prstGeom prst="rect">
              <a:avLst/>
            </a:prstGeom>
          </p:spPr>
        </p:pic>
        <p:sp>
          <p:nvSpPr>
            <p:cNvPr id="20" name="object 20"/>
            <p:cNvSpPr/>
            <p:nvPr/>
          </p:nvSpPr>
          <p:spPr>
            <a:xfrm>
              <a:off x="6224397" y="2022729"/>
              <a:ext cx="2494280" cy="316230"/>
            </a:xfrm>
            <a:custGeom>
              <a:avLst/>
              <a:gdLst/>
              <a:ahLst/>
              <a:cxnLst/>
              <a:rect l="l" t="t" r="r" b="b"/>
              <a:pathLst>
                <a:path w="2494279" h="316230">
                  <a:moveTo>
                    <a:pt x="0" y="316229"/>
                  </a:moveTo>
                  <a:lnTo>
                    <a:pt x="3490" y="269499"/>
                  </a:lnTo>
                  <a:lnTo>
                    <a:pt x="13631" y="224898"/>
                  </a:lnTo>
                  <a:lnTo>
                    <a:pt x="29923" y="182914"/>
                  </a:lnTo>
                  <a:lnTo>
                    <a:pt x="51869" y="144038"/>
                  </a:lnTo>
                  <a:lnTo>
                    <a:pt x="78970" y="108759"/>
                  </a:lnTo>
                  <a:lnTo>
                    <a:pt x="110729" y="77565"/>
                  </a:lnTo>
                  <a:lnTo>
                    <a:pt x="146648" y="50946"/>
                  </a:lnTo>
                  <a:lnTo>
                    <a:pt x="186228" y="29390"/>
                  </a:lnTo>
                  <a:lnTo>
                    <a:pt x="228971" y="13388"/>
                  </a:lnTo>
                  <a:lnTo>
                    <a:pt x="274381" y="3428"/>
                  </a:lnTo>
                  <a:lnTo>
                    <a:pt x="321957" y="0"/>
                  </a:lnTo>
                  <a:lnTo>
                    <a:pt x="2172068" y="0"/>
                  </a:lnTo>
                  <a:lnTo>
                    <a:pt x="2219644" y="3428"/>
                  </a:lnTo>
                  <a:lnTo>
                    <a:pt x="2265054" y="13388"/>
                  </a:lnTo>
                  <a:lnTo>
                    <a:pt x="2307797" y="29390"/>
                  </a:lnTo>
                  <a:lnTo>
                    <a:pt x="2347377" y="50946"/>
                  </a:lnTo>
                  <a:lnTo>
                    <a:pt x="2383296" y="77565"/>
                  </a:lnTo>
                  <a:lnTo>
                    <a:pt x="2415055" y="108759"/>
                  </a:lnTo>
                  <a:lnTo>
                    <a:pt x="2442156" y="144038"/>
                  </a:lnTo>
                  <a:lnTo>
                    <a:pt x="2464102" y="182914"/>
                  </a:lnTo>
                  <a:lnTo>
                    <a:pt x="2480394" y="224898"/>
                  </a:lnTo>
                  <a:lnTo>
                    <a:pt x="2490535" y="269499"/>
                  </a:lnTo>
                  <a:lnTo>
                    <a:pt x="2494026" y="316229"/>
                  </a:lnTo>
                </a:path>
              </a:pathLst>
            </a:custGeom>
            <a:ln w="25400">
              <a:solidFill>
                <a:srgbClr val="BEBEBE"/>
              </a:solidFill>
            </a:ln>
          </p:spPr>
          <p:txBody>
            <a:bodyPr wrap="square" lIns="0" tIns="0" rIns="0" bIns="0" rtlCol="0"/>
            <a:lstStyle/>
            <a:p>
              <a:endParaRPr/>
            </a:p>
          </p:txBody>
        </p:sp>
        <p:sp>
          <p:nvSpPr>
            <p:cNvPr id="21" name="object 21"/>
            <p:cNvSpPr/>
            <p:nvPr/>
          </p:nvSpPr>
          <p:spPr>
            <a:xfrm>
              <a:off x="6685787" y="1747266"/>
              <a:ext cx="1634489" cy="591820"/>
            </a:xfrm>
            <a:custGeom>
              <a:avLst/>
              <a:gdLst/>
              <a:ahLst/>
              <a:cxnLst/>
              <a:rect l="l" t="t" r="r" b="b"/>
              <a:pathLst>
                <a:path w="1634490" h="591819">
                  <a:moveTo>
                    <a:pt x="1634490" y="0"/>
                  </a:moveTo>
                  <a:lnTo>
                    <a:pt x="0" y="0"/>
                  </a:lnTo>
                  <a:lnTo>
                    <a:pt x="0" y="591312"/>
                  </a:lnTo>
                  <a:lnTo>
                    <a:pt x="1634490" y="591312"/>
                  </a:lnTo>
                  <a:lnTo>
                    <a:pt x="1634490" y="0"/>
                  </a:lnTo>
                  <a:close/>
                </a:path>
              </a:pathLst>
            </a:custGeom>
            <a:solidFill>
              <a:srgbClr val="FFFFFF"/>
            </a:solidFill>
          </p:spPr>
          <p:txBody>
            <a:bodyPr wrap="square" lIns="0" tIns="0" rIns="0" bIns="0" rtlCol="0"/>
            <a:lstStyle/>
            <a:p>
              <a:endParaRPr/>
            </a:p>
          </p:txBody>
        </p:sp>
      </p:grpSp>
      <p:sp>
        <p:nvSpPr>
          <p:cNvPr id="22" name="object 22"/>
          <p:cNvSpPr txBox="1"/>
          <p:nvPr/>
        </p:nvSpPr>
        <p:spPr>
          <a:xfrm>
            <a:off x="6778577" y="1746848"/>
            <a:ext cx="1449070" cy="546735"/>
          </a:xfrm>
          <a:prstGeom prst="rect">
            <a:avLst/>
          </a:prstGeom>
        </p:spPr>
        <p:txBody>
          <a:bodyPr vert="horz" wrap="square" lIns="0" tIns="43815" rIns="0" bIns="0" rtlCol="0">
            <a:spAutoFit/>
          </a:bodyPr>
          <a:lstStyle/>
          <a:p>
            <a:pPr marL="12700" marR="5080" indent="189865">
              <a:lnSpc>
                <a:spcPts val="1939"/>
              </a:lnSpc>
              <a:spcBef>
                <a:spcPts val="345"/>
              </a:spcBef>
            </a:pPr>
            <a:r>
              <a:rPr sz="1800" b="1" spc="-5" dirty="0">
                <a:solidFill>
                  <a:srgbClr val="2D3334"/>
                </a:solidFill>
                <a:latin typeface="Arial"/>
                <a:cs typeface="Arial"/>
              </a:rPr>
              <a:t>MEDICAL </a:t>
            </a:r>
            <a:r>
              <a:rPr sz="1800" b="1" dirty="0">
                <a:solidFill>
                  <a:srgbClr val="2D3334"/>
                </a:solidFill>
                <a:latin typeface="Arial"/>
                <a:cs typeface="Arial"/>
              </a:rPr>
              <a:t> PERS</a:t>
            </a:r>
            <a:r>
              <a:rPr sz="1800" b="1" spc="-5" dirty="0">
                <a:solidFill>
                  <a:srgbClr val="2D3334"/>
                </a:solidFill>
                <a:latin typeface="Arial"/>
                <a:cs typeface="Arial"/>
              </a:rPr>
              <a:t>O</a:t>
            </a:r>
            <a:r>
              <a:rPr sz="1800" b="1" dirty="0">
                <a:solidFill>
                  <a:srgbClr val="2D3334"/>
                </a:solidFill>
                <a:latin typeface="Arial"/>
                <a:cs typeface="Arial"/>
              </a:rPr>
              <a:t>NNEL</a:t>
            </a:r>
            <a:endParaRPr sz="1800">
              <a:latin typeface="Arial"/>
              <a:cs typeface="Arial"/>
            </a:endParaRPr>
          </a:p>
        </p:txBody>
      </p:sp>
      <p:sp>
        <p:nvSpPr>
          <p:cNvPr id="23" name="object 23"/>
          <p:cNvSpPr txBox="1"/>
          <p:nvPr/>
        </p:nvSpPr>
        <p:spPr>
          <a:xfrm>
            <a:off x="3852412" y="5375644"/>
            <a:ext cx="5237480" cy="852805"/>
          </a:xfrm>
          <a:prstGeom prst="rect">
            <a:avLst/>
          </a:prstGeom>
        </p:spPr>
        <p:txBody>
          <a:bodyPr vert="horz" wrap="square" lIns="0" tIns="12700" rIns="0" bIns="0" rtlCol="0">
            <a:spAutoFit/>
          </a:bodyPr>
          <a:lstStyle/>
          <a:p>
            <a:pPr marL="3483610">
              <a:lnSpc>
                <a:spcPct val="100000"/>
              </a:lnSpc>
              <a:spcBef>
                <a:spcPts val="100"/>
              </a:spcBef>
            </a:pPr>
            <a:r>
              <a:rPr sz="1800" b="1" spc="-5" dirty="0">
                <a:solidFill>
                  <a:srgbClr val="CD9146"/>
                </a:solidFill>
                <a:latin typeface="Arial"/>
                <a:cs typeface="Arial"/>
              </a:rPr>
              <a:t>YOU</a:t>
            </a:r>
            <a:r>
              <a:rPr sz="1800" b="1" spc="-45" dirty="0">
                <a:solidFill>
                  <a:srgbClr val="CD9146"/>
                </a:solidFill>
                <a:latin typeface="Arial"/>
                <a:cs typeface="Arial"/>
              </a:rPr>
              <a:t> </a:t>
            </a:r>
            <a:r>
              <a:rPr sz="1800" b="1" dirty="0">
                <a:solidFill>
                  <a:srgbClr val="CD9146"/>
                </a:solidFill>
                <a:latin typeface="Arial"/>
                <a:cs typeface="Arial"/>
              </a:rPr>
              <a:t>ARE</a:t>
            </a:r>
            <a:r>
              <a:rPr sz="1800" b="1" spc="-40" dirty="0">
                <a:solidFill>
                  <a:srgbClr val="CD9146"/>
                </a:solidFill>
                <a:latin typeface="Arial"/>
                <a:cs typeface="Arial"/>
              </a:rPr>
              <a:t> </a:t>
            </a:r>
            <a:r>
              <a:rPr sz="1800" b="1" spc="-5" dirty="0">
                <a:solidFill>
                  <a:srgbClr val="CD9146"/>
                </a:solidFill>
                <a:latin typeface="Arial"/>
                <a:cs typeface="Arial"/>
              </a:rPr>
              <a:t>HERE</a:t>
            </a:r>
            <a:endParaRPr sz="1800">
              <a:latin typeface="Arial"/>
              <a:cs typeface="Arial"/>
            </a:endParaRPr>
          </a:p>
          <a:p>
            <a:pPr>
              <a:lnSpc>
                <a:spcPct val="100000"/>
              </a:lnSpc>
              <a:spcBef>
                <a:spcPts val="5"/>
              </a:spcBef>
            </a:pPr>
            <a:endParaRPr sz="1900">
              <a:latin typeface="Arial"/>
              <a:cs typeface="Arial"/>
            </a:endParaRPr>
          </a:p>
          <a:p>
            <a:pPr marL="12700">
              <a:lnSpc>
                <a:spcPct val="100000"/>
              </a:lnSpc>
            </a:pPr>
            <a:r>
              <a:rPr sz="1800" b="1" spc="-5" dirty="0">
                <a:solidFill>
                  <a:srgbClr val="585858"/>
                </a:solidFill>
                <a:latin typeface="Arial"/>
                <a:cs typeface="Arial"/>
              </a:rPr>
              <a:t>STANDARDIZED</a:t>
            </a:r>
            <a:r>
              <a:rPr sz="1800" b="1" spc="-15" dirty="0">
                <a:solidFill>
                  <a:srgbClr val="585858"/>
                </a:solidFill>
                <a:latin typeface="Arial"/>
                <a:cs typeface="Arial"/>
              </a:rPr>
              <a:t> </a:t>
            </a:r>
            <a:r>
              <a:rPr sz="1800" b="1" spc="-5" dirty="0">
                <a:solidFill>
                  <a:srgbClr val="585858"/>
                </a:solidFill>
                <a:latin typeface="Arial"/>
                <a:cs typeface="Arial"/>
              </a:rPr>
              <a:t>JOINT CURRICULUM</a:t>
            </a:r>
            <a:endParaRPr sz="1800">
              <a:latin typeface="Arial"/>
              <a:cs typeface="Arial"/>
            </a:endParaRPr>
          </a:p>
        </p:txBody>
      </p:sp>
      <p:grpSp>
        <p:nvGrpSpPr>
          <p:cNvPr id="24" name="object 24"/>
          <p:cNvGrpSpPr/>
          <p:nvPr/>
        </p:nvGrpSpPr>
        <p:grpSpPr>
          <a:xfrm>
            <a:off x="3838955" y="2381250"/>
            <a:ext cx="4481830" cy="2997835"/>
            <a:chOff x="3838955" y="2381250"/>
            <a:chExt cx="4481830" cy="2997835"/>
          </a:xfrm>
        </p:grpSpPr>
        <p:sp>
          <p:nvSpPr>
            <p:cNvPr id="25" name="object 25"/>
            <p:cNvSpPr/>
            <p:nvPr/>
          </p:nvSpPr>
          <p:spPr>
            <a:xfrm>
              <a:off x="8102346" y="5263895"/>
              <a:ext cx="218440" cy="115570"/>
            </a:xfrm>
            <a:custGeom>
              <a:avLst/>
              <a:gdLst/>
              <a:ahLst/>
              <a:cxnLst/>
              <a:rect l="l" t="t" r="r" b="b"/>
              <a:pathLst>
                <a:path w="218440" h="115570">
                  <a:moveTo>
                    <a:pt x="108965" y="0"/>
                  </a:moveTo>
                  <a:lnTo>
                    <a:pt x="0" y="115061"/>
                  </a:lnTo>
                  <a:lnTo>
                    <a:pt x="217931" y="115061"/>
                  </a:lnTo>
                  <a:lnTo>
                    <a:pt x="108965" y="0"/>
                  </a:lnTo>
                  <a:close/>
                </a:path>
              </a:pathLst>
            </a:custGeom>
            <a:solidFill>
              <a:srgbClr val="CD9146"/>
            </a:solidFill>
          </p:spPr>
          <p:txBody>
            <a:bodyPr wrap="square" lIns="0" tIns="0" rIns="0" bIns="0" rtlCol="0"/>
            <a:lstStyle/>
            <a:p>
              <a:endParaRPr/>
            </a:p>
          </p:txBody>
        </p:sp>
        <p:pic>
          <p:nvPicPr>
            <p:cNvPr id="26" name="object 26"/>
            <p:cNvPicPr/>
            <p:nvPr/>
          </p:nvPicPr>
          <p:blipFill>
            <a:blip r:embed="rId6" cstate="print"/>
            <a:stretch>
              <a:fillRect/>
            </a:stretch>
          </p:blipFill>
          <p:spPr>
            <a:xfrm>
              <a:off x="3838955" y="2403348"/>
              <a:ext cx="1546859" cy="2367533"/>
            </a:xfrm>
            <a:prstGeom prst="rect">
              <a:avLst/>
            </a:prstGeom>
          </p:spPr>
        </p:pic>
        <p:pic>
          <p:nvPicPr>
            <p:cNvPr id="27" name="object 27"/>
            <p:cNvPicPr/>
            <p:nvPr/>
          </p:nvPicPr>
          <p:blipFill>
            <a:blip r:embed="rId7" cstate="print"/>
            <a:stretch>
              <a:fillRect/>
            </a:stretch>
          </p:blipFill>
          <p:spPr>
            <a:xfrm>
              <a:off x="5559551" y="2381250"/>
              <a:ext cx="1568195" cy="2399537"/>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72712" y="289778"/>
            <a:ext cx="28467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25" dirty="0">
                <a:solidFill>
                  <a:srgbClr val="756F6F"/>
                </a:solidFill>
                <a:latin typeface="Arial"/>
                <a:cs typeface="Arial"/>
              </a:rPr>
              <a:t> </a:t>
            </a:r>
            <a:r>
              <a:rPr sz="2000" b="1" spc="-5" dirty="0">
                <a:solidFill>
                  <a:srgbClr val="756F6F"/>
                </a:solidFill>
                <a:latin typeface="Arial"/>
                <a:cs typeface="Arial"/>
              </a:rPr>
              <a:t>14:</a:t>
            </a:r>
            <a:r>
              <a:rPr sz="2000" b="1" spc="-30" dirty="0">
                <a:solidFill>
                  <a:srgbClr val="756F6F"/>
                </a:solidFill>
                <a:latin typeface="Arial"/>
                <a:cs typeface="Arial"/>
              </a:rPr>
              <a:t> </a:t>
            </a:r>
            <a:r>
              <a:rPr sz="2000" b="1" spc="-5" dirty="0">
                <a:solidFill>
                  <a:srgbClr val="756F6F"/>
                </a:solidFill>
                <a:latin typeface="Arial"/>
                <a:cs typeface="Arial"/>
              </a:rPr>
              <a:t>Eye</a:t>
            </a:r>
            <a:r>
              <a:rPr sz="2000" b="1" spc="-20" dirty="0">
                <a:solidFill>
                  <a:srgbClr val="756F6F"/>
                </a:solidFill>
                <a:latin typeface="Arial"/>
                <a:cs typeface="Arial"/>
              </a:rPr>
              <a:t> </a:t>
            </a:r>
            <a:r>
              <a:rPr sz="2000" b="1" spc="-5" dirty="0">
                <a:solidFill>
                  <a:srgbClr val="756F6F"/>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6777365" y="1445293"/>
            <a:ext cx="4549775" cy="1718945"/>
          </a:xfrm>
          <a:prstGeom prst="rect">
            <a:avLst/>
          </a:prstGeom>
        </p:spPr>
        <p:txBody>
          <a:bodyPr vert="horz" wrap="square" lIns="0" tIns="158750" rIns="0" bIns="0" rtlCol="0">
            <a:spAutoFit/>
          </a:bodyPr>
          <a:lstStyle/>
          <a:p>
            <a:pPr marL="12700">
              <a:lnSpc>
                <a:spcPct val="100000"/>
              </a:lnSpc>
              <a:spcBef>
                <a:spcPts val="1250"/>
              </a:spcBef>
            </a:pPr>
            <a:r>
              <a:rPr sz="2800" b="1" dirty="0">
                <a:latin typeface="Arial"/>
                <a:cs typeface="Arial"/>
              </a:rPr>
              <a:t>Skills</a:t>
            </a:r>
            <a:r>
              <a:rPr sz="2800" b="1" spc="-30" dirty="0">
                <a:latin typeface="Arial"/>
                <a:cs typeface="Arial"/>
              </a:rPr>
              <a:t> </a:t>
            </a:r>
            <a:r>
              <a:rPr sz="2800" b="1" spc="-5" dirty="0">
                <a:latin typeface="Arial"/>
                <a:cs typeface="Arial"/>
              </a:rPr>
              <a:t>and</a:t>
            </a:r>
            <a:r>
              <a:rPr sz="2800" b="1" spc="-120" dirty="0">
                <a:latin typeface="Arial"/>
                <a:cs typeface="Arial"/>
              </a:rPr>
              <a:t> </a:t>
            </a:r>
            <a:r>
              <a:rPr sz="2800" b="1" spc="-5" dirty="0">
                <a:latin typeface="Arial"/>
                <a:cs typeface="Arial"/>
              </a:rPr>
              <a:t>Abilities</a:t>
            </a:r>
            <a:endParaRPr sz="2800">
              <a:latin typeface="Arial"/>
              <a:cs typeface="Arial"/>
            </a:endParaRPr>
          </a:p>
          <a:p>
            <a:pPr marL="287655" marR="5080">
              <a:lnSpc>
                <a:spcPct val="100000"/>
              </a:lnSpc>
              <a:spcBef>
                <a:spcPts val="820"/>
              </a:spcBef>
            </a:pPr>
            <a:r>
              <a:rPr sz="2000" spc="-5" dirty="0">
                <a:latin typeface="Arial MT"/>
                <a:cs typeface="Arial MT"/>
              </a:rPr>
              <a:t>Perform the Rapid Field </a:t>
            </a:r>
            <a:r>
              <a:rPr sz="2000" spc="-60" dirty="0">
                <a:latin typeface="Arial MT"/>
                <a:cs typeface="Arial MT"/>
              </a:rPr>
              <a:t>Test </a:t>
            </a:r>
            <a:r>
              <a:rPr sz="2000" spc="-5" dirty="0">
                <a:latin typeface="Arial MT"/>
                <a:cs typeface="Arial MT"/>
              </a:rPr>
              <a:t>of </a:t>
            </a:r>
            <a:r>
              <a:rPr sz="2000" spc="-10" dirty="0">
                <a:latin typeface="Arial MT"/>
                <a:cs typeface="Arial MT"/>
              </a:rPr>
              <a:t>Visual </a:t>
            </a:r>
            <a:r>
              <a:rPr sz="2000" spc="-545" dirty="0">
                <a:latin typeface="Arial MT"/>
                <a:cs typeface="Arial MT"/>
              </a:rPr>
              <a:t> </a:t>
            </a:r>
            <a:r>
              <a:rPr sz="2000" spc="-5" dirty="0">
                <a:latin typeface="Arial MT"/>
                <a:cs typeface="Arial MT"/>
              </a:rPr>
              <a:t>Acuity</a:t>
            </a:r>
            <a:endParaRPr sz="2000">
              <a:latin typeface="Arial MT"/>
              <a:cs typeface="Arial MT"/>
            </a:endParaRPr>
          </a:p>
          <a:p>
            <a:pPr marL="287655">
              <a:lnSpc>
                <a:spcPct val="100000"/>
              </a:lnSpc>
              <a:spcBef>
                <a:spcPts val="800"/>
              </a:spcBef>
            </a:pPr>
            <a:r>
              <a:rPr sz="2000" spc="-5" dirty="0">
                <a:latin typeface="Arial MT"/>
                <a:cs typeface="Arial MT"/>
              </a:rPr>
              <a:t>Apply a</a:t>
            </a:r>
            <a:r>
              <a:rPr sz="2000" spc="-20" dirty="0">
                <a:latin typeface="Arial MT"/>
                <a:cs typeface="Arial MT"/>
              </a:rPr>
              <a:t> </a:t>
            </a:r>
            <a:r>
              <a:rPr sz="2000" spc="-5" dirty="0">
                <a:latin typeface="Arial MT"/>
                <a:cs typeface="Arial MT"/>
              </a:rPr>
              <a:t>rigid eye</a:t>
            </a:r>
            <a:r>
              <a:rPr sz="2000" spc="-20" dirty="0">
                <a:latin typeface="Arial MT"/>
                <a:cs typeface="Arial MT"/>
              </a:rPr>
              <a:t> </a:t>
            </a:r>
            <a:r>
              <a:rPr sz="2000" spc="-5" dirty="0">
                <a:latin typeface="Arial MT"/>
                <a:cs typeface="Arial MT"/>
              </a:rPr>
              <a:t>shield</a:t>
            </a:r>
            <a:endParaRPr sz="2000">
              <a:latin typeface="Arial MT"/>
              <a:cs typeface="Arial MT"/>
            </a:endParaRPr>
          </a:p>
        </p:txBody>
      </p:sp>
      <p:sp>
        <p:nvSpPr>
          <p:cNvPr id="5" name="object 5"/>
          <p:cNvSpPr txBox="1">
            <a:spLocks noGrp="1"/>
          </p:cNvSpPr>
          <p:nvPr>
            <p:ph type="title"/>
          </p:nvPr>
        </p:nvSpPr>
        <p:spPr>
          <a:xfrm>
            <a:off x="4608525" y="675111"/>
            <a:ext cx="23876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SUMMARY</a:t>
            </a:r>
            <a:endParaRPr sz="3600"/>
          </a:p>
        </p:txBody>
      </p:sp>
      <p:sp>
        <p:nvSpPr>
          <p:cNvPr id="6" name="object 6"/>
          <p:cNvSpPr/>
          <p:nvPr/>
        </p:nvSpPr>
        <p:spPr>
          <a:xfrm>
            <a:off x="6832854" y="2148839"/>
            <a:ext cx="114300" cy="548640"/>
          </a:xfrm>
          <a:custGeom>
            <a:avLst/>
            <a:gdLst/>
            <a:ahLst/>
            <a:cxnLst/>
            <a:rect l="l" t="t" r="r" b="b"/>
            <a:pathLst>
              <a:path w="114300" h="548639">
                <a:moveTo>
                  <a:pt x="0" y="548639"/>
                </a:moveTo>
                <a:lnTo>
                  <a:pt x="114300" y="548639"/>
                </a:lnTo>
                <a:lnTo>
                  <a:pt x="114300" y="0"/>
                </a:lnTo>
                <a:lnTo>
                  <a:pt x="0" y="0"/>
                </a:lnTo>
                <a:lnTo>
                  <a:pt x="0" y="548639"/>
                </a:lnTo>
                <a:close/>
              </a:path>
            </a:pathLst>
          </a:custGeom>
          <a:solidFill>
            <a:srgbClr val="BB8542"/>
          </a:solidFill>
        </p:spPr>
        <p:txBody>
          <a:bodyPr wrap="square" lIns="0" tIns="0" rIns="0" bIns="0" rtlCol="0"/>
          <a:lstStyle/>
          <a:p>
            <a:endParaRPr/>
          </a:p>
        </p:txBody>
      </p:sp>
      <p:sp>
        <p:nvSpPr>
          <p:cNvPr id="7" name="object 7"/>
          <p:cNvSpPr/>
          <p:nvPr/>
        </p:nvSpPr>
        <p:spPr>
          <a:xfrm>
            <a:off x="6832854" y="2901700"/>
            <a:ext cx="114300" cy="299085"/>
          </a:xfrm>
          <a:custGeom>
            <a:avLst/>
            <a:gdLst/>
            <a:ahLst/>
            <a:cxnLst/>
            <a:rect l="l" t="t" r="r" b="b"/>
            <a:pathLst>
              <a:path w="114300" h="299085">
                <a:moveTo>
                  <a:pt x="0" y="298729"/>
                </a:moveTo>
                <a:lnTo>
                  <a:pt x="114300" y="298729"/>
                </a:lnTo>
                <a:lnTo>
                  <a:pt x="114300" y="0"/>
                </a:lnTo>
                <a:lnTo>
                  <a:pt x="0" y="0"/>
                </a:lnTo>
                <a:lnTo>
                  <a:pt x="0" y="298729"/>
                </a:lnTo>
                <a:close/>
              </a:path>
            </a:pathLst>
          </a:custGeom>
          <a:solidFill>
            <a:srgbClr val="BB8542"/>
          </a:solidFill>
        </p:spPr>
        <p:txBody>
          <a:bodyPr wrap="square" lIns="0" tIns="0" rIns="0" bIns="0" rtlCol="0"/>
          <a:lstStyle/>
          <a:p>
            <a:endParaRPr/>
          </a:p>
        </p:txBody>
      </p:sp>
      <p:sp>
        <p:nvSpPr>
          <p:cNvPr id="8" name="object 8"/>
          <p:cNvSpPr txBox="1"/>
          <p:nvPr/>
        </p:nvSpPr>
        <p:spPr>
          <a:xfrm>
            <a:off x="1404203" y="1531805"/>
            <a:ext cx="4163060" cy="2430145"/>
          </a:xfrm>
          <a:prstGeom prst="rect">
            <a:avLst/>
          </a:prstGeom>
        </p:spPr>
        <p:txBody>
          <a:bodyPr vert="horz" wrap="square" lIns="0" tIns="158750" rIns="0" bIns="0" rtlCol="0">
            <a:spAutoFit/>
          </a:bodyPr>
          <a:lstStyle/>
          <a:p>
            <a:pPr marL="12700">
              <a:lnSpc>
                <a:spcPct val="100000"/>
              </a:lnSpc>
              <a:spcBef>
                <a:spcPts val="1250"/>
              </a:spcBef>
            </a:pPr>
            <a:r>
              <a:rPr sz="2800" b="1" spc="-5" dirty="0">
                <a:latin typeface="Arial"/>
                <a:cs typeface="Arial"/>
              </a:rPr>
              <a:t>Knowledge</a:t>
            </a:r>
            <a:r>
              <a:rPr sz="2800" b="1" spc="-15" dirty="0">
                <a:latin typeface="Arial"/>
                <a:cs typeface="Arial"/>
              </a:rPr>
              <a:t> </a:t>
            </a:r>
            <a:r>
              <a:rPr sz="2800" b="1" spc="-40" dirty="0">
                <a:latin typeface="Arial"/>
                <a:cs typeface="Arial"/>
              </a:rPr>
              <a:t>Topics</a:t>
            </a:r>
            <a:endParaRPr sz="2800">
              <a:latin typeface="Arial"/>
              <a:cs typeface="Arial"/>
            </a:endParaRPr>
          </a:p>
          <a:p>
            <a:pPr marL="287655">
              <a:lnSpc>
                <a:spcPct val="100000"/>
              </a:lnSpc>
              <a:spcBef>
                <a:spcPts val="820"/>
              </a:spcBef>
            </a:pPr>
            <a:r>
              <a:rPr sz="2000" spc="-5" dirty="0">
                <a:latin typeface="Arial MT"/>
                <a:cs typeface="Arial MT"/>
              </a:rPr>
              <a:t>Basic care</a:t>
            </a:r>
            <a:r>
              <a:rPr sz="2000" spc="-20"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an</a:t>
            </a:r>
            <a:r>
              <a:rPr sz="2000" spc="-20" dirty="0">
                <a:latin typeface="Arial MT"/>
                <a:cs typeface="Arial MT"/>
              </a:rPr>
              <a:t> </a:t>
            </a:r>
            <a:r>
              <a:rPr sz="2000" spc="-5" dirty="0">
                <a:latin typeface="Arial MT"/>
                <a:cs typeface="Arial MT"/>
              </a:rPr>
              <a:t>eye</a:t>
            </a:r>
            <a:r>
              <a:rPr sz="2000" spc="-20" dirty="0">
                <a:latin typeface="Arial MT"/>
                <a:cs typeface="Arial MT"/>
              </a:rPr>
              <a:t> </a:t>
            </a:r>
            <a:r>
              <a:rPr sz="2000" spc="-5" dirty="0">
                <a:latin typeface="Arial MT"/>
                <a:cs typeface="Arial MT"/>
              </a:rPr>
              <a:t>injury</a:t>
            </a:r>
            <a:endParaRPr sz="2000">
              <a:latin typeface="Arial MT"/>
              <a:cs typeface="Arial MT"/>
            </a:endParaRPr>
          </a:p>
          <a:p>
            <a:pPr marL="287655" marR="34925">
              <a:lnSpc>
                <a:spcPct val="100000"/>
              </a:lnSpc>
              <a:spcBef>
                <a:spcPts val="805"/>
              </a:spcBef>
            </a:pPr>
            <a:r>
              <a:rPr sz="2000" spc="-5" dirty="0">
                <a:latin typeface="Arial MT"/>
                <a:cs typeface="Arial MT"/>
              </a:rPr>
              <a:t>Use of a pressure patch is NOT </a:t>
            </a:r>
            <a:r>
              <a:rPr sz="2000" dirty="0">
                <a:latin typeface="Arial MT"/>
                <a:cs typeface="Arial MT"/>
              </a:rPr>
              <a:t> </a:t>
            </a:r>
            <a:r>
              <a:rPr sz="2000" spc="-5" dirty="0">
                <a:latin typeface="Arial MT"/>
                <a:cs typeface="Arial MT"/>
              </a:rPr>
              <a:t>recommended</a:t>
            </a:r>
            <a:r>
              <a:rPr sz="2000" spc="-10" dirty="0">
                <a:latin typeface="Arial MT"/>
                <a:cs typeface="Arial MT"/>
              </a:rPr>
              <a:t> </a:t>
            </a:r>
            <a:r>
              <a:rPr sz="2000" spc="-5" dirty="0">
                <a:latin typeface="Arial MT"/>
                <a:cs typeface="Arial MT"/>
              </a:rPr>
              <a:t>to</a:t>
            </a:r>
            <a:r>
              <a:rPr sz="2000" spc="-30" dirty="0">
                <a:latin typeface="Arial MT"/>
                <a:cs typeface="Arial MT"/>
              </a:rPr>
              <a:t> </a:t>
            </a:r>
            <a:r>
              <a:rPr sz="2000" spc="-5" dirty="0">
                <a:latin typeface="Arial MT"/>
                <a:cs typeface="Arial MT"/>
              </a:rPr>
              <a:t>treat</a:t>
            </a:r>
            <a:r>
              <a:rPr sz="2000" spc="-35" dirty="0">
                <a:latin typeface="Arial MT"/>
                <a:cs typeface="Arial MT"/>
              </a:rPr>
              <a:t> </a:t>
            </a:r>
            <a:r>
              <a:rPr sz="2000" spc="-5" dirty="0">
                <a:latin typeface="Arial MT"/>
                <a:cs typeface="Arial MT"/>
              </a:rPr>
              <a:t>eye</a:t>
            </a:r>
            <a:r>
              <a:rPr sz="2000" spc="-25" dirty="0">
                <a:latin typeface="Arial MT"/>
                <a:cs typeface="Arial MT"/>
              </a:rPr>
              <a:t> </a:t>
            </a:r>
            <a:r>
              <a:rPr sz="2000" spc="-5" dirty="0">
                <a:latin typeface="Arial MT"/>
                <a:cs typeface="Arial MT"/>
              </a:rPr>
              <a:t>injuries</a:t>
            </a:r>
            <a:endParaRPr sz="2000">
              <a:latin typeface="Arial MT"/>
              <a:cs typeface="Arial MT"/>
            </a:endParaRPr>
          </a:p>
          <a:p>
            <a:pPr marL="287655" marR="5080">
              <a:lnSpc>
                <a:spcPct val="100000"/>
              </a:lnSpc>
              <a:spcBef>
                <a:spcPts val="795"/>
              </a:spcBef>
            </a:pPr>
            <a:r>
              <a:rPr sz="2000" spc="-5" dirty="0">
                <a:latin typeface="Arial MT"/>
                <a:cs typeface="Arial MT"/>
              </a:rPr>
              <a:t>Eye injury treatment strategies are </a:t>
            </a:r>
            <a:r>
              <a:rPr sz="2000" spc="-545" dirty="0">
                <a:latin typeface="Arial MT"/>
                <a:cs typeface="Arial MT"/>
              </a:rPr>
              <a:t> </a:t>
            </a:r>
            <a:r>
              <a:rPr sz="2000" spc="-5" dirty="0">
                <a:latin typeface="Arial MT"/>
                <a:cs typeface="Arial MT"/>
              </a:rPr>
              <a:t>evidence-based</a:t>
            </a:r>
            <a:endParaRPr sz="2000">
              <a:latin typeface="Arial MT"/>
              <a:cs typeface="Arial MT"/>
            </a:endParaRPr>
          </a:p>
        </p:txBody>
      </p:sp>
      <p:sp>
        <p:nvSpPr>
          <p:cNvPr id="9" name="object 9"/>
          <p:cNvSpPr/>
          <p:nvPr/>
        </p:nvSpPr>
        <p:spPr>
          <a:xfrm>
            <a:off x="1439417" y="3393185"/>
            <a:ext cx="114300" cy="502920"/>
          </a:xfrm>
          <a:custGeom>
            <a:avLst/>
            <a:gdLst/>
            <a:ahLst/>
            <a:cxnLst/>
            <a:rect l="l" t="t" r="r" b="b"/>
            <a:pathLst>
              <a:path w="114300" h="502920">
                <a:moveTo>
                  <a:pt x="0" y="502919"/>
                </a:moveTo>
                <a:lnTo>
                  <a:pt x="114300" y="502919"/>
                </a:lnTo>
                <a:lnTo>
                  <a:pt x="114300" y="0"/>
                </a:lnTo>
                <a:lnTo>
                  <a:pt x="0" y="0"/>
                </a:lnTo>
                <a:lnTo>
                  <a:pt x="0" y="502919"/>
                </a:lnTo>
                <a:close/>
              </a:path>
            </a:pathLst>
          </a:custGeom>
          <a:solidFill>
            <a:srgbClr val="BB8542"/>
          </a:solidFill>
        </p:spPr>
        <p:txBody>
          <a:bodyPr wrap="square" lIns="0" tIns="0" rIns="0" bIns="0" rtlCol="0"/>
          <a:lstStyle/>
          <a:p>
            <a:endParaRPr/>
          </a:p>
        </p:txBody>
      </p:sp>
      <p:sp>
        <p:nvSpPr>
          <p:cNvPr id="10" name="object 10"/>
          <p:cNvSpPr/>
          <p:nvPr/>
        </p:nvSpPr>
        <p:spPr>
          <a:xfrm>
            <a:off x="1439417" y="2697479"/>
            <a:ext cx="114300" cy="502920"/>
          </a:xfrm>
          <a:custGeom>
            <a:avLst/>
            <a:gdLst/>
            <a:ahLst/>
            <a:cxnLst/>
            <a:rect l="l" t="t" r="r" b="b"/>
            <a:pathLst>
              <a:path w="114300" h="502919">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1" name="object 11"/>
          <p:cNvSpPr/>
          <p:nvPr/>
        </p:nvSpPr>
        <p:spPr>
          <a:xfrm>
            <a:off x="1439417" y="2241809"/>
            <a:ext cx="114300" cy="299085"/>
          </a:xfrm>
          <a:custGeom>
            <a:avLst/>
            <a:gdLst/>
            <a:ahLst/>
            <a:cxnLst/>
            <a:rect l="l" t="t" r="r" b="b"/>
            <a:pathLst>
              <a:path w="114300" h="299085">
                <a:moveTo>
                  <a:pt x="0" y="298729"/>
                </a:moveTo>
                <a:lnTo>
                  <a:pt x="114300" y="298729"/>
                </a:lnTo>
                <a:lnTo>
                  <a:pt x="114300" y="0"/>
                </a:lnTo>
                <a:lnTo>
                  <a:pt x="0" y="0"/>
                </a:lnTo>
                <a:lnTo>
                  <a:pt x="0" y="298729"/>
                </a:lnTo>
                <a:close/>
              </a:path>
            </a:pathLst>
          </a:custGeom>
          <a:solidFill>
            <a:srgbClr val="BB8542"/>
          </a:solidFill>
        </p:spPr>
        <p:txBody>
          <a:bodyPr wrap="square" lIns="0" tIns="0" rIns="0" bIns="0" rtlCol="0"/>
          <a:lstStyle/>
          <a:p>
            <a:endParaRP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06625" algn="l"/>
              </a:tabLst>
            </a:pPr>
            <a:r>
              <a:rPr spc="-5" dirty="0"/>
              <a:t>#TCCC-CPP-PPT-12</a:t>
            </a:r>
            <a:r>
              <a:rPr spc="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20</a:t>
            </a:fld>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4672712" y="289778"/>
            <a:ext cx="28467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25" dirty="0">
                <a:solidFill>
                  <a:srgbClr val="756F6F"/>
                </a:solidFill>
                <a:latin typeface="Arial"/>
                <a:cs typeface="Arial"/>
              </a:rPr>
              <a:t> </a:t>
            </a:r>
            <a:r>
              <a:rPr sz="2000" b="1" spc="-5" dirty="0">
                <a:solidFill>
                  <a:srgbClr val="756F6F"/>
                </a:solidFill>
                <a:latin typeface="Arial"/>
                <a:cs typeface="Arial"/>
              </a:rPr>
              <a:t>14:</a:t>
            </a:r>
            <a:r>
              <a:rPr sz="2000" b="1" spc="-30" dirty="0">
                <a:solidFill>
                  <a:srgbClr val="756F6F"/>
                </a:solidFill>
                <a:latin typeface="Arial"/>
                <a:cs typeface="Arial"/>
              </a:rPr>
              <a:t> </a:t>
            </a:r>
            <a:r>
              <a:rPr sz="2000" b="1" spc="-5" dirty="0">
                <a:solidFill>
                  <a:srgbClr val="756F6F"/>
                </a:solidFill>
                <a:latin typeface="Arial"/>
                <a:cs typeface="Arial"/>
              </a:rPr>
              <a:t>Eye</a:t>
            </a:r>
            <a:r>
              <a:rPr sz="2000" b="1" spc="-20" dirty="0">
                <a:solidFill>
                  <a:srgbClr val="756F6F"/>
                </a:solidFill>
                <a:latin typeface="Arial"/>
                <a:cs typeface="Arial"/>
              </a:rPr>
              <a:t> </a:t>
            </a:r>
            <a:r>
              <a:rPr sz="2000" b="1" spc="-5" dirty="0">
                <a:solidFill>
                  <a:srgbClr val="756F6F"/>
                </a:solidFill>
                <a:latin typeface="Arial"/>
                <a:cs typeface="Arial"/>
              </a:rPr>
              <a:t>Injuries</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a:spLocks noGrp="1"/>
          </p:cNvSpPr>
          <p:nvPr>
            <p:ph type="title"/>
          </p:nvPr>
        </p:nvSpPr>
        <p:spPr>
          <a:xfrm>
            <a:off x="3606355" y="819278"/>
            <a:ext cx="497967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rPr>
              <a:t>CHECK</a:t>
            </a:r>
            <a:r>
              <a:rPr sz="3600" spc="-40" dirty="0">
                <a:solidFill>
                  <a:srgbClr val="FFFFFF"/>
                </a:solidFill>
              </a:rPr>
              <a:t> </a:t>
            </a:r>
            <a:r>
              <a:rPr sz="3600" dirty="0">
                <a:solidFill>
                  <a:srgbClr val="FFFFFF"/>
                </a:solidFill>
              </a:rPr>
              <a:t>ON</a:t>
            </a:r>
            <a:r>
              <a:rPr sz="3600" spc="-45" dirty="0">
                <a:solidFill>
                  <a:srgbClr val="FFFFFF"/>
                </a:solidFill>
              </a:rPr>
              <a:t> </a:t>
            </a:r>
            <a:r>
              <a:rPr sz="3600" dirty="0">
                <a:solidFill>
                  <a:srgbClr val="FFFFFF"/>
                </a:solidFill>
              </a:rPr>
              <a:t>LEARNING</a:t>
            </a:r>
            <a:endParaRPr sz="3600"/>
          </a:p>
        </p:txBody>
      </p:sp>
      <p:sp>
        <p:nvSpPr>
          <p:cNvPr id="6" name="object 6"/>
          <p:cNvSpPr txBox="1"/>
          <p:nvPr/>
        </p:nvSpPr>
        <p:spPr>
          <a:xfrm>
            <a:off x="2456759" y="1744541"/>
            <a:ext cx="8712200" cy="4430395"/>
          </a:xfrm>
          <a:prstGeom prst="rect">
            <a:avLst/>
          </a:prstGeom>
        </p:spPr>
        <p:txBody>
          <a:bodyPr vert="horz" wrap="square" lIns="0" tIns="12700" rIns="0" bIns="0" rtlCol="0">
            <a:spAutoFit/>
          </a:bodyPr>
          <a:lstStyle/>
          <a:p>
            <a:pPr marL="12700" marR="154305">
              <a:lnSpc>
                <a:spcPct val="100000"/>
              </a:lnSpc>
              <a:spcBef>
                <a:spcPts val="100"/>
              </a:spcBef>
            </a:pPr>
            <a:r>
              <a:rPr sz="2100" spc="-5" dirty="0">
                <a:solidFill>
                  <a:srgbClr val="FFFFFF"/>
                </a:solidFill>
                <a:latin typeface="Arial MT"/>
                <a:cs typeface="Arial MT"/>
              </a:rPr>
              <a:t>What </a:t>
            </a:r>
            <a:r>
              <a:rPr sz="2100" dirty="0">
                <a:solidFill>
                  <a:srgbClr val="FFFFFF"/>
                </a:solidFill>
                <a:latin typeface="Arial MT"/>
                <a:cs typeface="Arial MT"/>
              </a:rPr>
              <a:t>kind of </a:t>
            </a:r>
            <a:r>
              <a:rPr sz="2100" spc="-5" dirty="0">
                <a:solidFill>
                  <a:srgbClr val="FFFFFF"/>
                </a:solidFill>
                <a:latin typeface="Arial MT"/>
                <a:cs typeface="Arial MT"/>
              </a:rPr>
              <a:t>dressing should </a:t>
            </a:r>
            <a:r>
              <a:rPr sz="2100" dirty="0">
                <a:solidFill>
                  <a:srgbClr val="FFFFFF"/>
                </a:solidFill>
                <a:latin typeface="Arial MT"/>
                <a:cs typeface="Arial MT"/>
              </a:rPr>
              <a:t>be </a:t>
            </a:r>
            <a:r>
              <a:rPr sz="2100" spc="-5" dirty="0">
                <a:solidFill>
                  <a:srgbClr val="FFFFFF"/>
                </a:solidFill>
                <a:latin typeface="Arial MT"/>
                <a:cs typeface="Arial MT"/>
              </a:rPr>
              <a:t>used on penetrating </a:t>
            </a:r>
            <a:r>
              <a:rPr sz="2100" dirty="0">
                <a:solidFill>
                  <a:srgbClr val="FFFFFF"/>
                </a:solidFill>
                <a:latin typeface="Arial MT"/>
                <a:cs typeface="Arial MT"/>
              </a:rPr>
              <a:t>eye </a:t>
            </a:r>
            <a:r>
              <a:rPr sz="2100" spc="-5" dirty="0">
                <a:solidFill>
                  <a:srgbClr val="FFFFFF"/>
                </a:solidFill>
                <a:latin typeface="Arial MT"/>
                <a:cs typeface="Arial MT"/>
              </a:rPr>
              <a:t>trauma with </a:t>
            </a:r>
            <a:r>
              <a:rPr sz="2100" dirty="0">
                <a:solidFill>
                  <a:srgbClr val="FFFFFF"/>
                </a:solidFill>
                <a:latin typeface="Arial MT"/>
                <a:cs typeface="Arial MT"/>
              </a:rPr>
              <a:t>an </a:t>
            </a:r>
            <a:r>
              <a:rPr sz="2100" spc="-570" dirty="0">
                <a:solidFill>
                  <a:srgbClr val="FFFFFF"/>
                </a:solidFill>
                <a:latin typeface="Arial MT"/>
                <a:cs typeface="Arial MT"/>
              </a:rPr>
              <a:t> </a:t>
            </a:r>
            <a:r>
              <a:rPr sz="2100" spc="-5" dirty="0">
                <a:solidFill>
                  <a:srgbClr val="FFFFFF"/>
                </a:solidFill>
                <a:latin typeface="Arial MT"/>
                <a:cs typeface="Arial MT"/>
              </a:rPr>
              <a:t>impaled</a:t>
            </a:r>
            <a:r>
              <a:rPr sz="2100" spc="-15" dirty="0">
                <a:solidFill>
                  <a:srgbClr val="FFFFFF"/>
                </a:solidFill>
                <a:latin typeface="Arial MT"/>
                <a:cs typeface="Arial MT"/>
              </a:rPr>
              <a:t> </a:t>
            </a:r>
            <a:r>
              <a:rPr sz="2100" spc="-5" dirty="0">
                <a:solidFill>
                  <a:srgbClr val="FFFFFF"/>
                </a:solidFill>
                <a:latin typeface="Arial MT"/>
                <a:cs typeface="Arial MT"/>
              </a:rPr>
              <a:t>object?</a:t>
            </a:r>
            <a:endParaRPr sz="2100">
              <a:latin typeface="Arial MT"/>
              <a:cs typeface="Arial MT"/>
            </a:endParaRPr>
          </a:p>
          <a:p>
            <a:pPr>
              <a:lnSpc>
                <a:spcPct val="100000"/>
              </a:lnSpc>
              <a:spcBef>
                <a:spcPts val="10"/>
              </a:spcBef>
            </a:pPr>
            <a:endParaRPr sz="2600">
              <a:latin typeface="Arial MT"/>
              <a:cs typeface="Arial MT"/>
            </a:endParaRPr>
          </a:p>
          <a:p>
            <a:pPr marL="12700" marR="790575">
              <a:lnSpc>
                <a:spcPct val="100000"/>
              </a:lnSpc>
            </a:pPr>
            <a:r>
              <a:rPr sz="2100" spc="-5" dirty="0">
                <a:solidFill>
                  <a:srgbClr val="FFFFFF"/>
                </a:solidFill>
                <a:latin typeface="Arial MT"/>
                <a:cs typeface="Arial MT"/>
              </a:rPr>
              <a:t>When should </a:t>
            </a:r>
            <a:r>
              <a:rPr sz="2100" dirty="0">
                <a:solidFill>
                  <a:srgbClr val="FFFFFF"/>
                </a:solidFill>
                <a:latin typeface="Arial MT"/>
                <a:cs typeface="Arial MT"/>
              </a:rPr>
              <a:t>a </a:t>
            </a:r>
            <a:r>
              <a:rPr sz="2100" spc="-5" dirty="0">
                <a:solidFill>
                  <a:srgbClr val="FFFFFF"/>
                </a:solidFill>
                <a:latin typeface="Arial MT"/>
                <a:cs typeface="Arial MT"/>
              </a:rPr>
              <a:t>pressure dressing </a:t>
            </a:r>
            <a:r>
              <a:rPr sz="2100" dirty="0">
                <a:solidFill>
                  <a:srgbClr val="FFFFFF"/>
                </a:solidFill>
                <a:latin typeface="Arial MT"/>
                <a:cs typeface="Arial MT"/>
              </a:rPr>
              <a:t>be </a:t>
            </a:r>
            <a:r>
              <a:rPr sz="2100" spc="-5" dirty="0">
                <a:solidFill>
                  <a:srgbClr val="FFFFFF"/>
                </a:solidFill>
                <a:latin typeface="Arial MT"/>
                <a:cs typeface="Arial MT"/>
              </a:rPr>
              <a:t>used </a:t>
            </a:r>
            <a:r>
              <a:rPr sz="2100" dirty="0">
                <a:solidFill>
                  <a:srgbClr val="FFFFFF"/>
                </a:solidFill>
                <a:latin typeface="Arial MT"/>
                <a:cs typeface="Arial MT"/>
              </a:rPr>
              <a:t>in </a:t>
            </a:r>
            <a:r>
              <a:rPr sz="2100" spc="-5" dirty="0">
                <a:solidFill>
                  <a:srgbClr val="FFFFFF"/>
                </a:solidFill>
                <a:latin typeface="Arial MT"/>
                <a:cs typeface="Arial MT"/>
              </a:rPr>
              <a:t>treating traumatic eye </a:t>
            </a:r>
            <a:r>
              <a:rPr sz="2100" spc="-570" dirty="0">
                <a:solidFill>
                  <a:srgbClr val="FFFFFF"/>
                </a:solidFill>
                <a:latin typeface="Arial MT"/>
                <a:cs typeface="Arial MT"/>
              </a:rPr>
              <a:t> </a:t>
            </a:r>
            <a:r>
              <a:rPr sz="2100" spc="-5" dirty="0">
                <a:solidFill>
                  <a:srgbClr val="FFFFFF"/>
                </a:solidFill>
                <a:latin typeface="Arial MT"/>
                <a:cs typeface="Arial MT"/>
              </a:rPr>
              <a:t>injuries?</a:t>
            </a:r>
            <a:endParaRPr sz="2100">
              <a:latin typeface="Arial MT"/>
              <a:cs typeface="Arial MT"/>
            </a:endParaRPr>
          </a:p>
          <a:p>
            <a:pPr>
              <a:lnSpc>
                <a:spcPct val="100000"/>
              </a:lnSpc>
              <a:spcBef>
                <a:spcPts val="10"/>
              </a:spcBef>
            </a:pPr>
            <a:endParaRPr sz="2600">
              <a:latin typeface="Arial MT"/>
              <a:cs typeface="Arial MT"/>
            </a:endParaRPr>
          </a:p>
          <a:p>
            <a:pPr marL="12700" marR="179705">
              <a:lnSpc>
                <a:spcPct val="100000"/>
              </a:lnSpc>
            </a:pPr>
            <a:r>
              <a:rPr sz="2100" dirty="0">
                <a:solidFill>
                  <a:srgbClr val="FFFFFF"/>
                </a:solidFill>
                <a:latin typeface="Arial MT"/>
                <a:cs typeface="Arial MT"/>
              </a:rPr>
              <a:t>True or </a:t>
            </a:r>
            <a:r>
              <a:rPr sz="2100" spc="-5" dirty="0">
                <a:solidFill>
                  <a:srgbClr val="FFFFFF"/>
                </a:solidFill>
                <a:latin typeface="Arial MT"/>
                <a:cs typeface="Arial MT"/>
              </a:rPr>
              <a:t>False: </a:t>
            </a:r>
            <a:r>
              <a:rPr sz="2100" dirty="0">
                <a:solidFill>
                  <a:srgbClr val="FFFFFF"/>
                </a:solidFill>
                <a:latin typeface="Arial MT"/>
                <a:cs typeface="Arial MT"/>
              </a:rPr>
              <a:t>The </a:t>
            </a:r>
            <a:r>
              <a:rPr sz="2100" spc="-5" dirty="0">
                <a:solidFill>
                  <a:srgbClr val="FFFFFF"/>
                </a:solidFill>
                <a:latin typeface="Arial MT"/>
                <a:cs typeface="Arial MT"/>
              </a:rPr>
              <a:t>Snellen Eye </a:t>
            </a:r>
            <a:r>
              <a:rPr sz="2100" dirty="0">
                <a:solidFill>
                  <a:srgbClr val="FFFFFF"/>
                </a:solidFill>
                <a:latin typeface="Arial MT"/>
                <a:cs typeface="Arial MT"/>
              </a:rPr>
              <a:t>Chart is </a:t>
            </a:r>
            <a:r>
              <a:rPr sz="2100" spc="-5" dirty="0">
                <a:solidFill>
                  <a:srgbClr val="FFFFFF"/>
                </a:solidFill>
                <a:latin typeface="Arial MT"/>
                <a:cs typeface="Arial MT"/>
              </a:rPr>
              <a:t>used for performing </a:t>
            </a:r>
            <a:r>
              <a:rPr sz="2100" dirty="0">
                <a:solidFill>
                  <a:srgbClr val="FFFFFF"/>
                </a:solidFill>
                <a:latin typeface="Arial MT"/>
                <a:cs typeface="Arial MT"/>
              </a:rPr>
              <a:t>a </a:t>
            </a:r>
            <a:r>
              <a:rPr sz="2100" spc="-5" dirty="0">
                <a:solidFill>
                  <a:srgbClr val="FFFFFF"/>
                </a:solidFill>
                <a:latin typeface="Arial MT"/>
                <a:cs typeface="Arial MT"/>
              </a:rPr>
              <a:t>rapid field </a:t>
            </a:r>
            <a:r>
              <a:rPr sz="2100" spc="-570" dirty="0">
                <a:solidFill>
                  <a:srgbClr val="FFFFFF"/>
                </a:solidFill>
                <a:latin typeface="Arial MT"/>
                <a:cs typeface="Arial MT"/>
              </a:rPr>
              <a:t> </a:t>
            </a:r>
            <a:r>
              <a:rPr sz="2100" dirty="0">
                <a:solidFill>
                  <a:srgbClr val="FFFFFF"/>
                </a:solidFill>
                <a:latin typeface="Arial MT"/>
                <a:cs typeface="Arial MT"/>
              </a:rPr>
              <a:t>visual</a:t>
            </a:r>
            <a:r>
              <a:rPr sz="2100" spc="-15" dirty="0">
                <a:solidFill>
                  <a:srgbClr val="FFFFFF"/>
                </a:solidFill>
                <a:latin typeface="Arial MT"/>
                <a:cs typeface="Arial MT"/>
              </a:rPr>
              <a:t> </a:t>
            </a:r>
            <a:r>
              <a:rPr sz="2100" spc="-5" dirty="0">
                <a:solidFill>
                  <a:srgbClr val="FFFFFF"/>
                </a:solidFill>
                <a:latin typeface="Arial MT"/>
                <a:cs typeface="Arial MT"/>
              </a:rPr>
              <a:t>acuity</a:t>
            </a:r>
            <a:r>
              <a:rPr sz="2100" spc="-10" dirty="0">
                <a:solidFill>
                  <a:srgbClr val="FFFFFF"/>
                </a:solidFill>
                <a:latin typeface="Arial MT"/>
                <a:cs typeface="Arial MT"/>
              </a:rPr>
              <a:t> </a:t>
            </a:r>
            <a:r>
              <a:rPr sz="2100" spc="-5" dirty="0">
                <a:solidFill>
                  <a:srgbClr val="FFFFFF"/>
                </a:solidFill>
                <a:latin typeface="Arial MT"/>
                <a:cs typeface="Arial MT"/>
              </a:rPr>
              <a:t>test?</a:t>
            </a:r>
            <a:endParaRPr sz="2100">
              <a:latin typeface="Arial MT"/>
              <a:cs typeface="Arial MT"/>
            </a:endParaRPr>
          </a:p>
          <a:p>
            <a:pPr>
              <a:lnSpc>
                <a:spcPct val="100000"/>
              </a:lnSpc>
              <a:spcBef>
                <a:spcPts val="10"/>
              </a:spcBef>
            </a:pPr>
            <a:endParaRPr sz="2600">
              <a:latin typeface="Arial MT"/>
              <a:cs typeface="Arial MT"/>
            </a:endParaRPr>
          </a:p>
          <a:p>
            <a:pPr marL="12700">
              <a:lnSpc>
                <a:spcPct val="100000"/>
              </a:lnSpc>
            </a:pPr>
            <a:r>
              <a:rPr sz="2100" dirty="0">
                <a:solidFill>
                  <a:srgbClr val="FFFFFF"/>
                </a:solidFill>
                <a:latin typeface="Arial MT"/>
                <a:cs typeface="Arial MT"/>
              </a:rPr>
              <a:t>True</a:t>
            </a:r>
            <a:r>
              <a:rPr sz="2100" spc="-10" dirty="0">
                <a:solidFill>
                  <a:srgbClr val="FFFFFF"/>
                </a:solidFill>
                <a:latin typeface="Arial MT"/>
                <a:cs typeface="Arial MT"/>
              </a:rPr>
              <a:t> </a:t>
            </a:r>
            <a:r>
              <a:rPr sz="2100" dirty="0">
                <a:solidFill>
                  <a:srgbClr val="FFFFFF"/>
                </a:solidFill>
                <a:latin typeface="Arial MT"/>
                <a:cs typeface="Arial MT"/>
              </a:rPr>
              <a:t>or</a:t>
            </a:r>
            <a:r>
              <a:rPr sz="2100" spc="-5" dirty="0">
                <a:solidFill>
                  <a:srgbClr val="FFFFFF"/>
                </a:solidFill>
                <a:latin typeface="Arial MT"/>
                <a:cs typeface="Arial MT"/>
              </a:rPr>
              <a:t> False: Only the injured eye</a:t>
            </a:r>
            <a:r>
              <a:rPr sz="2100" spc="-10" dirty="0">
                <a:solidFill>
                  <a:srgbClr val="FFFFFF"/>
                </a:solidFill>
                <a:latin typeface="Arial MT"/>
                <a:cs typeface="Arial MT"/>
              </a:rPr>
              <a:t> </a:t>
            </a:r>
            <a:r>
              <a:rPr sz="2100" spc="-5" dirty="0">
                <a:solidFill>
                  <a:srgbClr val="FFFFFF"/>
                </a:solidFill>
                <a:latin typeface="Arial MT"/>
                <a:cs typeface="Arial MT"/>
              </a:rPr>
              <a:t>should </a:t>
            </a:r>
            <a:r>
              <a:rPr sz="2100" dirty="0">
                <a:solidFill>
                  <a:srgbClr val="FFFFFF"/>
                </a:solidFill>
                <a:latin typeface="Arial MT"/>
                <a:cs typeface="Arial MT"/>
              </a:rPr>
              <a:t>be</a:t>
            </a:r>
            <a:r>
              <a:rPr sz="2100" spc="-5" dirty="0">
                <a:solidFill>
                  <a:srgbClr val="FFFFFF"/>
                </a:solidFill>
                <a:latin typeface="Arial MT"/>
                <a:cs typeface="Arial MT"/>
              </a:rPr>
              <a:t> covered</a:t>
            </a:r>
            <a:r>
              <a:rPr sz="2100" spc="-15" dirty="0">
                <a:solidFill>
                  <a:srgbClr val="FFFFFF"/>
                </a:solidFill>
                <a:latin typeface="Arial MT"/>
                <a:cs typeface="Arial MT"/>
              </a:rPr>
              <a:t> </a:t>
            </a:r>
            <a:r>
              <a:rPr sz="2100" spc="-5" dirty="0">
                <a:solidFill>
                  <a:srgbClr val="FFFFFF"/>
                </a:solidFill>
                <a:latin typeface="Arial MT"/>
                <a:cs typeface="Arial MT"/>
              </a:rPr>
              <a:t>with</a:t>
            </a:r>
            <a:r>
              <a:rPr sz="2100" spc="-10" dirty="0">
                <a:solidFill>
                  <a:srgbClr val="FFFFFF"/>
                </a:solidFill>
                <a:latin typeface="Arial MT"/>
                <a:cs typeface="Arial MT"/>
              </a:rPr>
              <a:t> </a:t>
            </a:r>
            <a:r>
              <a:rPr sz="2100" dirty="0">
                <a:solidFill>
                  <a:srgbClr val="FFFFFF"/>
                </a:solidFill>
                <a:latin typeface="Arial MT"/>
                <a:cs typeface="Arial MT"/>
              </a:rPr>
              <a:t>an</a:t>
            </a:r>
            <a:r>
              <a:rPr sz="2100" spc="-10" dirty="0">
                <a:solidFill>
                  <a:srgbClr val="FFFFFF"/>
                </a:solidFill>
                <a:latin typeface="Arial MT"/>
                <a:cs typeface="Arial MT"/>
              </a:rPr>
              <a:t> </a:t>
            </a:r>
            <a:r>
              <a:rPr sz="2100" spc="-5" dirty="0">
                <a:solidFill>
                  <a:srgbClr val="FFFFFF"/>
                </a:solidFill>
                <a:latin typeface="Arial MT"/>
                <a:cs typeface="Arial MT"/>
              </a:rPr>
              <a:t>eye</a:t>
            </a:r>
            <a:r>
              <a:rPr sz="2100" spc="-10" dirty="0">
                <a:solidFill>
                  <a:srgbClr val="FFFFFF"/>
                </a:solidFill>
                <a:latin typeface="Arial MT"/>
                <a:cs typeface="Arial MT"/>
              </a:rPr>
              <a:t> </a:t>
            </a:r>
            <a:r>
              <a:rPr sz="2100" spc="-5" dirty="0">
                <a:solidFill>
                  <a:srgbClr val="FFFFFF"/>
                </a:solidFill>
                <a:latin typeface="Arial MT"/>
                <a:cs typeface="Arial MT"/>
              </a:rPr>
              <a:t>shield?</a:t>
            </a:r>
            <a:endParaRPr sz="2100">
              <a:latin typeface="Arial MT"/>
              <a:cs typeface="Arial MT"/>
            </a:endParaRPr>
          </a:p>
          <a:p>
            <a:pPr>
              <a:lnSpc>
                <a:spcPct val="100000"/>
              </a:lnSpc>
              <a:spcBef>
                <a:spcPts val="10"/>
              </a:spcBef>
            </a:pPr>
            <a:endParaRPr sz="2600">
              <a:latin typeface="Arial MT"/>
              <a:cs typeface="Arial MT"/>
            </a:endParaRPr>
          </a:p>
          <a:p>
            <a:pPr marL="12700" marR="685800">
              <a:lnSpc>
                <a:spcPct val="100000"/>
              </a:lnSpc>
              <a:spcBef>
                <a:spcPts val="5"/>
              </a:spcBef>
              <a:tabLst>
                <a:tab pos="1745614" algn="l"/>
              </a:tabLst>
            </a:pPr>
            <a:r>
              <a:rPr sz="2100" dirty="0">
                <a:solidFill>
                  <a:srgbClr val="FFFFFF"/>
                </a:solidFill>
                <a:latin typeface="Arial MT"/>
                <a:cs typeface="Arial MT"/>
              </a:rPr>
              <a:t>True</a:t>
            </a:r>
            <a:r>
              <a:rPr sz="2100" spc="-10" dirty="0">
                <a:solidFill>
                  <a:srgbClr val="FFFFFF"/>
                </a:solidFill>
                <a:latin typeface="Arial MT"/>
                <a:cs typeface="Arial MT"/>
              </a:rPr>
              <a:t> </a:t>
            </a:r>
            <a:r>
              <a:rPr sz="2100" dirty="0">
                <a:solidFill>
                  <a:srgbClr val="FFFFFF"/>
                </a:solidFill>
                <a:latin typeface="Arial MT"/>
                <a:cs typeface="Arial MT"/>
              </a:rPr>
              <a:t>or</a:t>
            </a:r>
            <a:r>
              <a:rPr sz="2100" spc="-5" dirty="0">
                <a:solidFill>
                  <a:srgbClr val="FFFFFF"/>
                </a:solidFill>
                <a:latin typeface="Arial MT"/>
                <a:cs typeface="Arial MT"/>
              </a:rPr>
              <a:t> False	Topical antibiotics </a:t>
            </a:r>
            <a:r>
              <a:rPr sz="2100" dirty="0">
                <a:solidFill>
                  <a:srgbClr val="FFFFFF"/>
                </a:solidFill>
                <a:latin typeface="Arial MT"/>
                <a:cs typeface="Arial MT"/>
              </a:rPr>
              <a:t>and </a:t>
            </a:r>
            <a:r>
              <a:rPr sz="2100" spc="-5" dirty="0">
                <a:solidFill>
                  <a:srgbClr val="FFFFFF"/>
                </a:solidFill>
                <a:latin typeface="Arial MT"/>
                <a:cs typeface="Arial MT"/>
              </a:rPr>
              <a:t>drops </a:t>
            </a:r>
            <a:r>
              <a:rPr sz="2100" dirty="0">
                <a:solidFill>
                  <a:srgbClr val="FFFFFF"/>
                </a:solidFill>
                <a:latin typeface="Arial MT"/>
                <a:cs typeface="Arial MT"/>
              </a:rPr>
              <a:t>are </a:t>
            </a:r>
            <a:r>
              <a:rPr sz="2100" spc="-5" dirty="0">
                <a:solidFill>
                  <a:srgbClr val="FFFFFF"/>
                </a:solidFill>
                <a:latin typeface="Arial MT"/>
                <a:cs typeface="Arial MT"/>
              </a:rPr>
              <a:t>authorized antibiotic </a:t>
            </a:r>
            <a:r>
              <a:rPr sz="2100" spc="-565" dirty="0">
                <a:solidFill>
                  <a:srgbClr val="FFFFFF"/>
                </a:solidFill>
                <a:latin typeface="Arial MT"/>
                <a:cs typeface="Arial MT"/>
              </a:rPr>
              <a:t> </a:t>
            </a:r>
            <a:r>
              <a:rPr sz="2100" spc="-5" dirty="0">
                <a:solidFill>
                  <a:srgbClr val="FFFFFF"/>
                </a:solidFill>
                <a:latin typeface="Arial MT"/>
                <a:cs typeface="Arial MT"/>
              </a:rPr>
              <a:t>treatment</a:t>
            </a:r>
            <a:r>
              <a:rPr sz="2100" spc="-15" dirty="0">
                <a:solidFill>
                  <a:srgbClr val="FFFFFF"/>
                </a:solidFill>
                <a:latin typeface="Arial MT"/>
                <a:cs typeface="Arial MT"/>
              </a:rPr>
              <a:t> </a:t>
            </a:r>
            <a:r>
              <a:rPr sz="2100" spc="-5" dirty="0">
                <a:solidFill>
                  <a:srgbClr val="FFFFFF"/>
                </a:solidFill>
                <a:latin typeface="Arial MT"/>
                <a:cs typeface="Arial MT"/>
              </a:rPr>
              <a:t>for the CPP </a:t>
            </a:r>
            <a:r>
              <a:rPr sz="2100" dirty="0">
                <a:solidFill>
                  <a:srgbClr val="FFFFFF"/>
                </a:solidFill>
                <a:latin typeface="Arial MT"/>
                <a:cs typeface="Arial MT"/>
              </a:rPr>
              <a:t>in</a:t>
            </a:r>
            <a:r>
              <a:rPr sz="2100" spc="-10" dirty="0">
                <a:solidFill>
                  <a:srgbClr val="FFFFFF"/>
                </a:solidFill>
                <a:latin typeface="Arial MT"/>
                <a:cs typeface="Arial MT"/>
              </a:rPr>
              <a:t> </a:t>
            </a:r>
            <a:r>
              <a:rPr sz="2100" dirty="0">
                <a:solidFill>
                  <a:srgbClr val="FFFFFF"/>
                </a:solidFill>
                <a:latin typeface="Arial MT"/>
                <a:cs typeface="Arial MT"/>
              </a:rPr>
              <a:t>TCCC?</a:t>
            </a:r>
            <a:endParaRPr sz="2100">
              <a:latin typeface="Arial MT"/>
              <a:cs typeface="Arial MT"/>
            </a:endParaRPr>
          </a:p>
        </p:txBody>
      </p:sp>
      <p:pic>
        <p:nvPicPr>
          <p:cNvPr id="7" name="object 7"/>
          <p:cNvPicPr/>
          <p:nvPr/>
        </p:nvPicPr>
        <p:blipFill>
          <a:blip r:embed="rId4" cstate="print"/>
          <a:stretch>
            <a:fillRect/>
          </a:stretch>
        </p:blipFill>
        <p:spPr>
          <a:xfrm>
            <a:off x="1769643" y="1818233"/>
            <a:ext cx="575665" cy="575675"/>
          </a:xfrm>
          <a:prstGeom prst="rect">
            <a:avLst/>
          </a:prstGeom>
        </p:spPr>
      </p:pic>
      <p:pic>
        <p:nvPicPr>
          <p:cNvPr id="8" name="object 8"/>
          <p:cNvPicPr/>
          <p:nvPr/>
        </p:nvPicPr>
        <p:blipFill>
          <a:blip r:embed="rId4" cstate="print"/>
          <a:stretch>
            <a:fillRect/>
          </a:stretch>
        </p:blipFill>
        <p:spPr>
          <a:xfrm>
            <a:off x="1782000" y="2828001"/>
            <a:ext cx="575665" cy="575680"/>
          </a:xfrm>
          <a:prstGeom prst="rect">
            <a:avLst/>
          </a:prstGeom>
        </p:spPr>
      </p:pic>
      <p:pic>
        <p:nvPicPr>
          <p:cNvPr id="9" name="object 9"/>
          <p:cNvPicPr/>
          <p:nvPr/>
        </p:nvPicPr>
        <p:blipFill>
          <a:blip r:embed="rId4" cstate="print"/>
          <a:stretch>
            <a:fillRect/>
          </a:stretch>
        </p:blipFill>
        <p:spPr>
          <a:xfrm>
            <a:off x="1792173" y="3834943"/>
            <a:ext cx="575677" cy="575677"/>
          </a:xfrm>
          <a:prstGeom prst="rect">
            <a:avLst/>
          </a:prstGeom>
        </p:spPr>
      </p:pic>
      <p:pic>
        <p:nvPicPr>
          <p:cNvPr id="10" name="object 10"/>
          <p:cNvPicPr/>
          <p:nvPr/>
        </p:nvPicPr>
        <p:blipFill>
          <a:blip r:embed="rId4" cstate="print"/>
          <a:stretch>
            <a:fillRect/>
          </a:stretch>
        </p:blipFill>
        <p:spPr>
          <a:xfrm>
            <a:off x="1769643" y="4725532"/>
            <a:ext cx="575665" cy="575676"/>
          </a:xfrm>
          <a:prstGeom prst="rect">
            <a:avLst/>
          </a:prstGeom>
        </p:spPr>
      </p:pic>
      <p:pic>
        <p:nvPicPr>
          <p:cNvPr id="11" name="object 11"/>
          <p:cNvPicPr/>
          <p:nvPr/>
        </p:nvPicPr>
        <p:blipFill>
          <a:blip r:embed="rId4" cstate="print"/>
          <a:stretch>
            <a:fillRect/>
          </a:stretch>
        </p:blipFill>
        <p:spPr>
          <a:xfrm>
            <a:off x="1769643" y="5616118"/>
            <a:ext cx="575665" cy="575677"/>
          </a:xfrm>
          <a:prstGeom prst="rect">
            <a:avLst/>
          </a:prstGeom>
        </p:spPr>
      </p:pic>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06625" algn="l"/>
              </a:tabLst>
            </a:pPr>
            <a:r>
              <a:rPr spc="-5" dirty="0"/>
              <a:t>#TCCC-CPP-PPT-12</a:t>
            </a:r>
            <a:r>
              <a:rPr spc="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21</a:t>
            </a:fld>
            <a:endParaRPr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25" dirty="0"/>
              <a:t> </a:t>
            </a:r>
            <a:r>
              <a:rPr spc="-5" dirty="0"/>
              <a:t>14:</a:t>
            </a:r>
            <a:r>
              <a:rPr spc="-30" dirty="0"/>
              <a:t> </a:t>
            </a:r>
            <a:r>
              <a:rPr spc="-5" dirty="0"/>
              <a:t>Eye</a:t>
            </a:r>
            <a:r>
              <a:rPr spc="-20" dirty="0"/>
              <a:t> </a:t>
            </a:r>
            <a:r>
              <a:rPr spc="-5" dirty="0"/>
              <a:t>Injuries</a:t>
            </a:r>
          </a:p>
        </p:txBody>
      </p:sp>
      <p:pic>
        <p:nvPicPr>
          <p:cNvPr id="3" name="object 3"/>
          <p:cNvPicPr/>
          <p:nvPr/>
        </p:nvPicPr>
        <p:blipFill>
          <a:blip r:embed="rId2" cstate="print"/>
          <a:stretch>
            <a:fillRect/>
          </a:stretch>
        </p:blipFill>
        <p:spPr>
          <a:xfrm>
            <a:off x="309372" y="255270"/>
            <a:ext cx="1172717" cy="656081"/>
          </a:xfrm>
          <a:prstGeom prst="rect">
            <a:avLst/>
          </a:prstGeom>
        </p:spPr>
      </p:pic>
      <p:sp>
        <p:nvSpPr>
          <p:cNvPr id="4" name="object 4"/>
          <p:cNvSpPr txBox="1"/>
          <p:nvPr/>
        </p:nvSpPr>
        <p:spPr>
          <a:xfrm>
            <a:off x="2695320" y="2915902"/>
            <a:ext cx="6800850" cy="939800"/>
          </a:xfrm>
          <a:prstGeom prst="rect">
            <a:avLst/>
          </a:prstGeom>
        </p:spPr>
        <p:txBody>
          <a:bodyPr vert="horz" wrap="square" lIns="0" tIns="12700" rIns="0" bIns="0" rtlCol="0">
            <a:spAutoFit/>
          </a:bodyPr>
          <a:lstStyle/>
          <a:p>
            <a:pPr marL="12700">
              <a:lnSpc>
                <a:spcPct val="100000"/>
              </a:lnSpc>
              <a:spcBef>
                <a:spcPts val="100"/>
              </a:spcBef>
            </a:pPr>
            <a:r>
              <a:rPr sz="6000" b="1" spc="-5" dirty="0">
                <a:solidFill>
                  <a:srgbClr val="FFFFFF"/>
                </a:solidFill>
                <a:latin typeface="Arial"/>
                <a:cs typeface="Arial"/>
              </a:rPr>
              <a:t>ANY</a:t>
            </a:r>
            <a:r>
              <a:rPr sz="6000" b="1" spc="-85" dirty="0">
                <a:solidFill>
                  <a:srgbClr val="FFFFFF"/>
                </a:solidFill>
                <a:latin typeface="Arial"/>
                <a:cs typeface="Arial"/>
              </a:rPr>
              <a:t> </a:t>
            </a:r>
            <a:r>
              <a:rPr sz="6000" b="1" dirty="0">
                <a:solidFill>
                  <a:srgbClr val="FFFFFF"/>
                </a:solidFill>
                <a:latin typeface="Arial"/>
                <a:cs typeface="Arial"/>
              </a:rPr>
              <a:t>QUESTIONS?</a:t>
            </a:r>
            <a:endParaRPr sz="6000">
              <a:latin typeface="Arial"/>
              <a:cs typeface="Arial"/>
            </a:endParaRPr>
          </a:p>
        </p:txBody>
      </p:sp>
      <p:pic>
        <p:nvPicPr>
          <p:cNvPr id="5" name="object 5"/>
          <p:cNvPicPr/>
          <p:nvPr/>
        </p:nvPicPr>
        <p:blipFill>
          <a:blip r:embed="rId3" cstate="print"/>
          <a:stretch>
            <a:fillRect/>
          </a:stretch>
        </p:blipFill>
        <p:spPr>
          <a:xfrm>
            <a:off x="8596121" y="1441703"/>
            <a:ext cx="1523998" cy="1434845"/>
          </a:xfrm>
          <a:prstGeom prst="rect">
            <a:avLst/>
          </a:prstGeom>
        </p:spPr>
      </p:pic>
      <p:pic>
        <p:nvPicPr>
          <p:cNvPr id="6" name="object 6"/>
          <p:cNvPicPr/>
          <p:nvPr/>
        </p:nvPicPr>
        <p:blipFill>
          <a:blip r:embed="rId4" cstate="print"/>
          <a:stretch>
            <a:fillRect/>
          </a:stretch>
        </p:blipFill>
        <p:spPr>
          <a:xfrm>
            <a:off x="7223759" y="4335018"/>
            <a:ext cx="2514599" cy="1828799"/>
          </a:xfrm>
          <a:prstGeom prst="rect">
            <a:avLst/>
          </a:prstGeom>
        </p:spPr>
      </p:pic>
      <p:grpSp>
        <p:nvGrpSpPr>
          <p:cNvPr id="7" name="object 7"/>
          <p:cNvGrpSpPr/>
          <p:nvPr/>
        </p:nvGrpSpPr>
        <p:grpSpPr>
          <a:xfrm>
            <a:off x="198745" y="1300128"/>
            <a:ext cx="3277870" cy="3007360"/>
            <a:chOff x="198745" y="1300128"/>
            <a:chExt cx="3277870" cy="3007360"/>
          </a:xfrm>
        </p:grpSpPr>
        <p:pic>
          <p:nvPicPr>
            <p:cNvPr id="8" name="object 8"/>
            <p:cNvPicPr/>
            <p:nvPr/>
          </p:nvPicPr>
          <p:blipFill>
            <a:blip r:embed="rId5" cstate="print"/>
            <a:stretch>
              <a:fillRect/>
            </a:stretch>
          </p:blipFill>
          <p:spPr>
            <a:xfrm>
              <a:off x="1329842" y="1300128"/>
              <a:ext cx="2146246" cy="2128871"/>
            </a:xfrm>
            <a:prstGeom prst="rect">
              <a:avLst/>
            </a:prstGeom>
          </p:spPr>
        </p:pic>
        <p:pic>
          <p:nvPicPr>
            <p:cNvPr id="9" name="object 9"/>
            <p:cNvPicPr/>
            <p:nvPr/>
          </p:nvPicPr>
          <p:blipFill>
            <a:blip r:embed="rId6" cstate="print"/>
            <a:stretch>
              <a:fillRect/>
            </a:stretch>
          </p:blipFill>
          <p:spPr>
            <a:xfrm>
              <a:off x="198745" y="2094814"/>
              <a:ext cx="2204208" cy="2212657"/>
            </a:xfrm>
            <a:prstGeom prst="rect">
              <a:avLst/>
            </a:prstGeom>
          </p:spPr>
        </p:pic>
      </p:gr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06625" algn="l"/>
              </a:tabLst>
            </a:pPr>
            <a:r>
              <a:rPr spc="-5" dirty="0"/>
              <a:t>#TCCC-CPP-PPT-12</a:t>
            </a:r>
            <a:r>
              <a:rPr spc="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22</a:t>
            </a:fld>
            <a:endParaRPr sz="1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72712" y="289778"/>
            <a:ext cx="28467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25" dirty="0">
                <a:solidFill>
                  <a:srgbClr val="756F6F"/>
                </a:solidFill>
                <a:latin typeface="Arial"/>
                <a:cs typeface="Arial"/>
              </a:rPr>
              <a:t> </a:t>
            </a:r>
            <a:r>
              <a:rPr sz="2000" b="1" spc="-5" dirty="0">
                <a:solidFill>
                  <a:srgbClr val="756F6F"/>
                </a:solidFill>
                <a:latin typeface="Arial"/>
                <a:cs typeface="Arial"/>
              </a:rPr>
              <a:t>14:</a:t>
            </a:r>
            <a:r>
              <a:rPr sz="2000" b="1" spc="-30" dirty="0">
                <a:solidFill>
                  <a:srgbClr val="756F6F"/>
                </a:solidFill>
                <a:latin typeface="Arial"/>
                <a:cs typeface="Arial"/>
              </a:rPr>
              <a:t> </a:t>
            </a:r>
            <a:r>
              <a:rPr sz="2000" b="1" spc="-5" dirty="0">
                <a:solidFill>
                  <a:srgbClr val="756F6F"/>
                </a:solidFill>
                <a:latin typeface="Arial"/>
                <a:cs typeface="Arial"/>
              </a:rPr>
              <a:t>Eye</a:t>
            </a:r>
            <a:r>
              <a:rPr sz="2000" b="1" spc="-20" dirty="0">
                <a:solidFill>
                  <a:srgbClr val="756F6F"/>
                </a:solidFill>
                <a:latin typeface="Arial"/>
                <a:cs typeface="Arial"/>
              </a:rPr>
              <a:t> </a:t>
            </a:r>
            <a:r>
              <a:rPr sz="2000" b="1" spc="-5" dirty="0">
                <a:solidFill>
                  <a:srgbClr val="756F6F"/>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647700" y="1779775"/>
            <a:ext cx="5946140" cy="4467225"/>
            <a:chOff x="647700" y="1779775"/>
            <a:chExt cx="5946140" cy="4467225"/>
          </a:xfrm>
        </p:grpSpPr>
        <p:pic>
          <p:nvPicPr>
            <p:cNvPr id="5" name="object 5"/>
            <p:cNvPicPr/>
            <p:nvPr/>
          </p:nvPicPr>
          <p:blipFill>
            <a:blip r:embed="rId4" cstate="print"/>
            <a:stretch>
              <a:fillRect/>
            </a:stretch>
          </p:blipFill>
          <p:spPr>
            <a:xfrm>
              <a:off x="647700" y="1779775"/>
              <a:ext cx="5945873" cy="4466882"/>
            </a:xfrm>
            <a:prstGeom prst="rect">
              <a:avLst/>
            </a:prstGeom>
          </p:spPr>
        </p:pic>
        <p:sp>
          <p:nvSpPr>
            <p:cNvPr id="6" name="object 6"/>
            <p:cNvSpPr/>
            <p:nvPr/>
          </p:nvSpPr>
          <p:spPr>
            <a:xfrm>
              <a:off x="3786366" y="4936877"/>
              <a:ext cx="1543050" cy="485140"/>
            </a:xfrm>
            <a:custGeom>
              <a:avLst/>
              <a:gdLst/>
              <a:ahLst/>
              <a:cxnLst/>
              <a:rect l="l" t="t" r="r" b="b"/>
              <a:pathLst>
                <a:path w="1543050" h="485139">
                  <a:moveTo>
                    <a:pt x="38912" y="0"/>
                  </a:moveTo>
                  <a:lnTo>
                    <a:pt x="0" y="258660"/>
                  </a:lnTo>
                  <a:lnTo>
                    <a:pt x="1503794" y="484860"/>
                  </a:lnTo>
                  <a:lnTo>
                    <a:pt x="1542707" y="226199"/>
                  </a:lnTo>
                  <a:lnTo>
                    <a:pt x="38912" y="0"/>
                  </a:lnTo>
                  <a:close/>
                </a:path>
              </a:pathLst>
            </a:custGeom>
            <a:solidFill>
              <a:srgbClr val="000000"/>
            </a:solidFill>
          </p:spPr>
          <p:txBody>
            <a:bodyPr wrap="square" lIns="0" tIns="0" rIns="0" bIns="0" rtlCol="0"/>
            <a:lstStyle/>
            <a:p>
              <a:endParaRPr/>
            </a:p>
          </p:txBody>
        </p:sp>
        <p:sp>
          <p:nvSpPr>
            <p:cNvPr id="7" name="object 7"/>
            <p:cNvSpPr/>
            <p:nvPr/>
          </p:nvSpPr>
          <p:spPr>
            <a:xfrm>
              <a:off x="3924864" y="5040191"/>
              <a:ext cx="1267460" cy="283845"/>
            </a:xfrm>
            <a:custGeom>
              <a:avLst/>
              <a:gdLst/>
              <a:ahLst/>
              <a:cxnLst/>
              <a:rect l="l" t="t" r="r" b="b"/>
              <a:pathLst>
                <a:path w="1267460" h="283845">
                  <a:moveTo>
                    <a:pt x="44865" y="0"/>
                  </a:moveTo>
                  <a:lnTo>
                    <a:pt x="7336" y="24184"/>
                  </a:lnTo>
                  <a:lnTo>
                    <a:pt x="0" y="56750"/>
                  </a:lnTo>
                  <a:lnTo>
                    <a:pt x="897" y="66906"/>
                  </a:lnTo>
                  <a:lnTo>
                    <a:pt x="29030" y="100269"/>
                  </a:lnTo>
                  <a:lnTo>
                    <a:pt x="45968" y="103177"/>
                  </a:lnTo>
                  <a:lnTo>
                    <a:pt x="53094" y="102747"/>
                  </a:lnTo>
                  <a:lnTo>
                    <a:pt x="78763" y="86251"/>
                  </a:lnTo>
                  <a:lnTo>
                    <a:pt x="45954" y="86251"/>
                  </a:lnTo>
                  <a:lnTo>
                    <a:pt x="33470" y="84384"/>
                  </a:lnTo>
                  <a:lnTo>
                    <a:pt x="20734" y="55950"/>
                  </a:lnTo>
                  <a:lnTo>
                    <a:pt x="21620" y="47198"/>
                  </a:lnTo>
                  <a:lnTo>
                    <a:pt x="43972" y="16414"/>
                  </a:lnTo>
                  <a:lnTo>
                    <a:pt x="83192" y="16414"/>
                  </a:lnTo>
                  <a:lnTo>
                    <a:pt x="82682" y="15766"/>
                  </a:lnTo>
                  <a:lnTo>
                    <a:pt x="77300" y="10168"/>
                  </a:lnTo>
                  <a:lnTo>
                    <a:pt x="70869" y="5777"/>
                  </a:lnTo>
                  <a:lnTo>
                    <a:pt x="63389" y="2596"/>
                  </a:lnTo>
                  <a:lnTo>
                    <a:pt x="54856" y="628"/>
                  </a:lnTo>
                  <a:lnTo>
                    <a:pt x="44865" y="0"/>
                  </a:lnTo>
                  <a:close/>
                </a:path>
                <a:path w="1267460" h="283845">
                  <a:moveTo>
                    <a:pt x="65689" y="67811"/>
                  </a:moveTo>
                  <a:lnTo>
                    <a:pt x="62946" y="74783"/>
                  </a:lnTo>
                  <a:lnTo>
                    <a:pt x="59403" y="79672"/>
                  </a:lnTo>
                  <a:lnTo>
                    <a:pt x="50767" y="85260"/>
                  </a:lnTo>
                  <a:lnTo>
                    <a:pt x="45954" y="86251"/>
                  </a:lnTo>
                  <a:lnTo>
                    <a:pt x="78763" y="86251"/>
                  </a:lnTo>
                  <a:lnTo>
                    <a:pt x="80363" y="84015"/>
                  </a:lnTo>
                  <a:lnTo>
                    <a:pt x="84092" y="76840"/>
                  </a:lnTo>
                  <a:lnTo>
                    <a:pt x="65689" y="67811"/>
                  </a:lnTo>
                  <a:close/>
                </a:path>
                <a:path w="1267460" h="283845">
                  <a:moveTo>
                    <a:pt x="83192" y="16414"/>
                  </a:moveTo>
                  <a:lnTo>
                    <a:pt x="43972" y="16414"/>
                  </a:lnTo>
                  <a:lnTo>
                    <a:pt x="56584" y="18306"/>
                  </a:lnTo>
                  <a:lnTo>
                    <a:pt x="60863" y="20465"/>
                  </a:lnTo>
                  <a:lnTo>
                    <a:pt x="67379" y="27513"/>
                  </a:lnTo>
                  <a:lnTo>
                    <a:pt x="69207" y="31920"/>
                  </a:lnTo>
                  <a:lnTo>
                    <a:pt x="69601" y="37204"/>
                  </a:lnTo>
                  <a:lnTo>
                    <a:pt x="90035" y="35464"/>
                  </a:lnTo>
                  <a:lnTo>
                    <a:pt x="88981" y="27221"/>
                  </a:lnTo>
                  <a:lnTo>
                    <a:pt x="86530" y="20655"/>
                  </a:lnTo>
                  <a:lnTo>
                    <a:pt x="83192" y="16414"/>
                  </a:lnTo>
                  <a:close/>
                </a:path>
                <a:path w="1267460" h="283845">
                  <a:moveTo>
                    <a:pt x="111257" y="10838"/>
                  </a:moveTo>
                  <a:lnTo>
                    <a:pt x="103332" y="63493"/>
                  </a:lnTo>
                  <a:lnTo>
                    <a:pt x="101482" y="87635"/>
                  </a:lnTo>
                  <a:lnTo>
                    <a:pt x="101583" y="89623"/>
                  </a:lnTo>
                  <a:lnTo>
                    <a:pt x="144493" y="118496"/>
                  </a:lnTo>
                  <a:lnTo>
                    <a:pt x="150970" y="118458"/>
                  </a:lnTo>
                  <a:lnTo>
                    <a:pt x="176133" y="101046"/>
                  </a:lnTo>
                  <a:lnTo>
                    <a:pt x="144302" y="101046"/>
                  </a:lnTo>
                  <a:lnTo>
                    <a:pt x="133076" y="99357"/>
                  </a:lnTo>
                  <a:lnTo>
                    <a:pt x="121290" y="81311"/>
                  </a:lnTo>
                  <a:lnTo>
                    <a:pt x="121862" y="75773"/>
                  </a:lnTo>
                  <a:lnTo>
                    <a:pt x="131183" y="13836"/>
                  </a:lnTo>
                  <a:lnTo>
                    <a:pt x="111257" y="10838"/>
                  </a:lnTo>
                  <a:close/>
                </a:path>
                <a:path w="1267460" h="283845">
                  <a:moveTo>
                    <a:pt x="170033" y="19678"/>
                  </a:moveTo>
                  <a:lnTo>
                    <a:pt x="160647" y="82098"/>
                  </a:lnTo>
                  <a:lnTo>
                    <a:pt x="144302" y="101046"/>
                  </a:lnTo>
                  <a:lnTo>
                    <a:pt x="176133" y="101046"/>
                  </a:lnTo>
                  <a:lnTo>
                    <a:pt x="189959" y="22675"/>
                  </a:lnTo>
                  <a:lnTo>
                    <a:pt x="170033" y="19678"/>
                  </a:lnTo>
                  <a:close/>
                </a:path>
                <a:path w="1267460" h="283845">
                  <a:moveTo>
                    <a:pt x="274155" y="86327"/>
                  </a:moveTo>
                  <a:lnTo>
                    <a:pt x="222204" y="86327"/>
                  </a:lnTo>
                  <a:lnTo>
                    <a:pt x="230815" y="87623"/>
                  </a:lnTo>
                  <a:lnTo>
                    <a:pt x="234104" y="88499"/>
                  </a:lnTo>
                  <a:lnTo>
                    <a:pt x="249801" y="110648"/>
                  </a:lnTo>
                  <a:lnTo>
                    <a:pt x="260977" y="134295"/>
                  </a:lnTo>
                  <a:lnTo>
                    <a:pt x="284815" y="137889"/>
                  </a:lnTo>
                  <a:lnTo>
                    <a:pt x="275659" y="116820"/>
                  </a:lnTo>
                  <a:lnTo>
                    <a:pt x="272052" y="108425"/>
                  </a:lnTo>
                  <a:lnTo>
                    <a:pt x="269080" y="102507"/>
                  </a:lnTo>
                  <a:lnTo>
                    <a:pt x="264368" y="95649"/>
                  </a:lnTo>
                  <a:lnTo>
                    <a:pt x="261231" y="92360"/>
                  </a:lnTo>
                  <a:lnTo>
                    <a:pt x="257294" y="89197"/>
                  </a:lnTo>
                  <a:lnTo>
                    <a:pt x="266317" y="89197"/>
                  </a:lnTo>
                  <a:lnTo>
                    <a:pt x="273119" y="87178"/>
                  </a:lnTo>
                  <a:lnTo>
                    <a:pt x="274155" y="86327"/>
                  </a:lnTo>
                  <a:close/>
                </a:path>
                <a:path w="1267460" h="283845">
                  <a:moveTo>
                    <a:pt x="210914" y="25824"/>
                  </a:moveTo>
                  <a:lnTo>
                    <a:pt x="196068" y="124541"/>
                  </a:lnTo>
                  <a:lnTo>
                    <a:pt x="216007" y="127539"/>
                  </a:lnTo>
                  <a:lnTo>
                    <a:pt x="222204" y="86327"/>
                  </a:lnTo>
                  <a:lnTo>
                    <a:pt x="274155" y="86327"/>
                  </a:lnTo>
                  <a:lnTo>
                    <a:pt x="283279" y="78834"/>
                  </a:lnTo>
                  <a:lnTo>
                    <a:pt x="285485" y="74719"/>
                  </a:lnTo>
                  <a:lnTo>
                    <a:pt x="254907" y="74719"/>
                  </a:lnTo>
                  <a:lnTo>
                    <a:pt x="248874" y="74224"/>
                  </a:lnTo>
                  <a:lnTo>
                    <a:pt x="224566" y="70566"/>
                  </a:lnTo>
                  <a:lnTo>
                    <a:pt x="228338" y="45522"/>
                  </a:lnTo>
                  <a:lnTo>
                    <a:pt x="283789" y="45522"/>
                  </a:lnTo>
                  <a:lnTo>
                    <a:pt x="283329" y="44481"/>
                  </a:lnTo>
                  <a:lnTo>
                    <a:pt x="279977" y="40747"/>
                  </a:lnTo>
                  <a:lnTo>
                    <a:pt x="270947" y="35768"/>
                  </a:lnTo>
                  <a:lnTo>
                    <a:pt x="263416" y="33724"/>
                  </a:lnTo>
                  <a:lnTo>
                    <a:pt x="210914" y="25824"/>
                  </a:lnTo>
                  <a:close/>
                </a:path>
                <a:path w="1267460" h="283845">
                  <a:moveTo>
                    <a:pt x="266317" y="89197"/>
                  </a:moveTo>
                  <a:lnTo>
                    <a:pt x="257294" y="89197"/>
                  </a:lnTo>
                  <a:lnTo>
                    <a:pt x="266146" y="89248"/>
                  </a:lnTo>
                  <a:lnTo>
                    <a:pt x="266317" y="89197"/>
                  </a:lnTo>
                  <a:close/>
                </a:path>
                <a:path w="1267460" h="283845">
                  <a:moveTo>
                    <a:pt x="283789" y="45522"/>
                  </a:moveTo>
                  <a:lnTo>
                    <a:pt x="228338" y="45522"/>
                  </a:lnTo>
                  <a:lnTo>
                    <a:pt x="251973" y="49078"/>
                  </a:lnTo>
                  <a:lnTo>
                    <a:pt x="256799" y="49916"/>
                  </a:lnTo>
                  <a:lnTo>
                    <a:pt x="267251" y="60508"/>
                  </a:lnTo>
                  <a:lnTo>
                    <a:pt x="266311" y="66795"/>
                  </a:lnTo>
                  <a:lnTo>
                    <a:pt x="265270" y="69169"/>
                  </a:lnTo>
                  <a:lnTo>
                    <a:pt x="261981" y="72713"/>
                  </a:lnTo>
                  <a:lnTo>
                    <a:pt x="259911" y="73818"/>
                  </a:lnTo>
                  <a:lnTo>
                    <a:pt x="254907" y="74719"/>
                  </a:lnTo>
                  <a:lnTo>
                    <a:pt x="285485" y="74719"/>
                  </a:lnTo>
                  <a:lnTo>
                    <a:pt x="286377" y="73056"/>
                  </a:lnTo>
                  <a:lnTo>
                    <a:pt x="288359" y="59810"/>
                  </a:lnTo>
                  <a:lnTo>
                    <a:pt x="287711" y="54412"/>
                  </a:lnTo>
                  <a:lnTo>
                    <a:pt x="283789" y="45522"/>
                  </a:lnTo>
                  <a:close/>
                </a:path>
                <a:path w="1267460" h="283845">
                  <a:moveTo>
                    <a:pt x="373623" y="101288"/>
                  </a:moveTo>
                  <a:lnTo>
                    <a:pt x="321671" y="101288"/>
                  </a:lnTo>
                  <a:lnTo>
                    <a:pt x="330281" y="102583"/>
                  </a:lnTo>
                  <a:lnTo>
                    <a:pt x="333571" y="103459"/>
                  </a:lnTo>
                  <a:lnTo>
                    <a:pt x="349268" y="125621"/>
                  </a:lnTo>
                  <a:lnTo>
                    <a:pt x="360444" y="149256"/>
                  </a:lnTo>
                  <a:lnTo>
                    <a:pt x="384282" y="152850"/>
                  </a:lnTo>
                  <a:lnTo>
                    <a:pt x="375125" y="131780"/>
                  </a:lnTo>
                  <a:lnTo>
                    <a:pt x="371518" y="123386"/>
                  </a:lnTo>
                  <a:lnTo>
                    <a:pt x="368546" y="117480"/>
                  </a:lnTo>
                  <a:lnTo>
                    <a:pt x="363835" y="110610"/>
                  </a:lnTo>
                  <a:lnTo>
                    <a:pt x="360698" y="107320"/>
                  </a:lnTo>
                  <a:lnTo>
                    <a:pt x="356761" y="104158"/>
                  </a:lnTo>
                  <a:lnTo>
                    <a:pt x="365784" y="104158"/>
                  </a:lnTo>
                  <a:lnTo>
                    <a:pt x="372585" y="102139"/>
                  </a:lnTo>
                  <a:lnTo>
                    <a:pt x="373623" y="101288"/>
                  </a:lnTo>
                  <a:close/>
                </a:path>
                <a:path w="1267460" h="283845">
                  <a:moveTo>
                    <a:pt x="310380" y="40785"/>
                  </a:moveTo>
                  <a:lnTo>
                    <a:pt x="295534" y="139502"/>
                  </a:lnTo>
                  <a:lnTo>
                    <a:pt x="315460" y="142499"/>
                  </a:lnTo>
                  <a:lnTo>
                    <a:pt x="321671" y="101288"/>
                  </a:lnTo>
                  <a:lnTo>
                    <a:pt x="373623" y="101288"/>
                  </a:lnTo>
                  <a:lnTo>
                    <a:pt x="382745" y="93807"/>
                  </a:lnTo>
                  <a:lnTo>
                    <a:pt x="384944" y="89680"/>
                  </a:lnTo>
                  <a:lnTo>
                    <a:pt x="354373" y="89680"/>
                  </a:lnTo>
                  <a:lnTo>
                    <a:pt x="348341" y="89185"/>
                  </a:lnTo>
                  <a:lnTo>
                    <a:pt x="324033" y="85527"/>
                  </a:lnTo>
                  <a:lnTo>
                    <a:pt x="327805" y="60483"/>
                  </a:lnTo>
                  <a:lnTo>
                    <a:pt x="383255" y="60483"/>
                  </a:lnTo>
                  <a:lnTo>
                    <a:pt x="382796" y="59441"/>
                  </a:lnTo>
                  <a:lnTo>
                    <a:pt x="379443" y="55707"/>
                  </a:lnTo>
                  <a:lnTo>
                    <a:pt x="370413" y="50729"/>
                  </a:lnTo>
                  <a:lnTo>
                    <a:pt x="362882" y="48684"/>
                  </a:lnTo>
                  <a:lnTo>
                    <a:pt x="310380" y="40785"/>
                  </a:lnTo>
                  <a:close/>
                </a:path>
                <a:path w="1267460" h="283845">
                  <a:moveTo>
                    <a:pt x="365784" y="104158"/>
                  </a:moveTo>
                  <a:lnTo>
                    <a:pt x="356761" y="104158"/>
                  </a:lnTo>
                  <a:lnTo>
                    <a:pt x="365613" y="104209"/>
                  </a:lnTo>
                  <a:lnTo>
                    <a:pt x="365784" y="104158"/>
                  </a:lnTo>
                  <a:close/>
                </a:path>
                <a:path w="1267460" h="283845">
                  <a:moveTo>
                    <a:pt x="383255" y="60483"/>
                  </a:moveTo>
                  <a:lnTo>
                    <a:pt x="327805" y="60483"/>
                  </a:lnTo>
                  <a:lnTo>
                    <a:pt x="351439" y="64039"/>
                  </a:lnTo>
                  <a:lnTo>
                    <a:pt x="356265" y="64877"/>
                  </a:lnTo>
                  <a:lnTo>
                    <a:pt x="366718" y="75481"/>
                  </a:lnTo>
                  <a:lnTo>
                    <a:pt x="365778" y="81755"/>
                  </a:lnTo>
                  <a:lnTo>
                    <a:pt x="364736" y="84130"/>
                  </a:lnTo>
                  <a:lnTo>
                    <a:pt x="361447" y="87673"/>
                  </a:lnTo>
                  <a:lnTo>
                    <a:pt x="359377" y="88778"/>
                  </a:lnTo>
                  <a:lnTo>
                    <a:pt x="354373" y="89680"/>
                  </a:lnTo>
                  <a:lnTo>
                    <a:pt x="384944" y="89680"/>
                  </a:lnTo>
                  <a:lnTo>
                    <a:pt x="385831" y="88016"/>
                  </a:lnTo>
                  <a:lnTo>
                    <a:pt x="387825" y="74770"/>
                  </a:lnTo>
                  <a:lnTo>
                    <a:pt x="387177" y="69373"/>
                  </a:lnTo>
                  <a:lnTo>
                    <a:pt x="383255" y="60483"/>
                  </a:lnTo>
                  <a:close/>
                </a:path>
                <a:path w="1267460" h="283845">
                  <a:moveTo>
                    <a:pt x="410533" y="55860"/>
                  </a:moveTo>
                  <a:lnTo>
                    <a:pt x="395686" y="154564"/>
                  </a:lnTo>
                  <a:lnTo>
                    <a:pt x="470756" y="165855"/>
                  </a:lnTo>
                  <a:lnTo>
                    <a:pt x="473258" y="149230"/>
                  </a:lnTo>
                  <a:lnTo>
                    <a:pt x="418114" y="140924"/>
                  </a:lnTo>
                  <a:lnTo>
                    <a:pt x="422166" y="114064"/>
                  </a:lnTo>
                  <a:lnTo>
                    <a:pt x="472842" y="114064"/>
                  </a:lnTo>
                  <a:lnTo>
                    <a:pt x="474223" y="104882"/>
                  </a:lnTo>
                  <a:lnTo>
                    <a:pt x="424668" y="97440"/>
                  </a:lnTo>
                  <a:lnTo>
                    <a:pt x="427957" y="75545"/>
                  </a:lnTo>
                  <a:lnTo>
                    <a:pt x="482415" y="75545"/>
                  </a:lnTo>
                  <a:lnTo>
                    <a:pt x="483723" y="66858"/>
                  </a:lnTo>
                  <a:lnTo>
                    <a:pt x="410533" y="55860"/>
                  </a:lnTo>
                  <a:close/>
                </a:path>
                <a:path w="1267460" h="283845">
                  <a:moveTo>
                    <a:pt x="472842" y="114064"/>
                  </a:moveTo>
                  <a:lnTo>
                    <a:pt x="422166" y="114064"/>
                  </a:lnTo>
                  <a:lnTo>
                    <a:pt x="471721" y="121519"/>
                  </a:lnTo>
                  <a:lnTo>
                    <a:pt x="472842" y="114064"/>
                  </a:lnTo>
                  <a:close/>
                </a:path>
                <a:path w="1267460" h="283845">
                  <a:moveTo>
                    <a:pt x="482415" y="75545"/>
                  </a:moveTo>
                  <a:lnTo>
                    <a:pt x="427957" y="75545"/>
                  </a:lnTo>
                  <a:lnTo>
                    <a:pt x="481208" y="83559"/>
                  </a:lnTo>
                  <a:lnTo>
                    <a:pt x="482415" y="75545"/>
                  </a:lnTo>
                  <a:close/>
                </a:path>
                <a:path w="1267460" h="283845">
                  <a:moveTo>
                    <a:pt x="537298" y="106952"/>
                  </a:moveTo>
                  <a:lnTo>
                    <a:pt x="516768" y="106952"/>
                  </a:lnTo>
                  <a:lnTo>
                    <a:pt x="546880" y="177310"/>
                  </a:lnTo>
                  <a:lnTo>
                    <a:pt x="566882" y="180320"/>
                  </a:lnTo>
                  <a:lnTo>
                    <a:pt x="572234" y="144734"/>
                  </a:lnTo>
                  <a:lnTo>
                    <a:pt x="553293" y="144734"/>
                  </a:lnTo>
                  <a:lnTo>
                    <a:pt x="537298" y="106952"/>
                  </a:lnTo>
                  <a:close/>
                </a:path>
                <a:path w="1267460" h="283845">
                  <a:moveTo>
                    <a:pt x="503420" y="69830"/>
                  </a:moveTo>
                  <a:lnTo>
                    <a:pt x="488574" y="168534"/>
                  </a:lnTo>
                  <a:lnTo>
                    <a:pt x="507091" y="171316"/>
                  </a:lnTo>
                  <a:lnTo>
                    <a:pt x="516768" y="106952"/>
                  </a:lnTo>
                  <a:lnTo>
                    <a:pt x="537298" y="106952"/>
                  </a:lnTo>
                  <a:lnTo>
                    <a:pt x="522813" y="72738"/>
                  </a:lnTo>
                  <a:lnTo>
                    <a:pt x="503420" y="69830"/>
                  </a:lnTo>
                  <a:close/>
                </a:path>
                <a:path w="1267460" h="283845">
                  <a:moveTo>
                    <a:pt x="563212" y="78821"/>
                  </a:moveTo>
                  <a:lnTo>
                    <a:pt x="553293" y="144734"/>
                  </a:lnTo>
                  <a:lnTo>
                    <a:pt x="572234" y="144734"/>
                  </a:lnTo>
                  <a:lnTo>
                    <a:pt x="581729" y="81603"/>
                  </a:lnTo>
                  <a:lnTo>
                    <a:pt x="563212" y="78821"/>
                  </a:lnTo>
                  <a:close/>
                </a:path>
                <a:path w="1267460" h="283845">
                  <a:moveTo>
                    <a:pt x="596372" y="83813"/>
                  </a:moveTo>
                  <a:lnTo>
                    <a:pt x="593857" y="100500"/>
                  </a:lnTo>
                  <a:lnTo>
                    <a:pt x="623143" y="104907"/>
                  </a:lnTo>
                  <a:lnTo>
                    <a:pt x="610812" y="186924"/>
                  </a:lnTo>
                  <a:lnTo>
                    <a:pt x="630738" y="189921"/>
                  </a:lnTo>
                  <a:lnTo>
                    <a:pt x="643070" y="107904"/>
                  </a:lnTo>
                  <a:lnTo>
                    <a:pt x="672956" y="107904"/>
                  </a:lnTo>
                  <a:lnTo>
                    <a:pt x="674807" y="95611"/>
                  </a:lnTo>
                  <a:lnTo>
                    <a:pt x="596372" y="83813"/>
                  </a:lnTo>
                  <a:close/>
                </a:path>
                <a:path w="1267460" h="283845">
                  <a:moveTo>
                    <a:pt x="672956" y="107904"/>
                  </a:moveTo>
                  <a:lnTo>
                    <a:pt x="643070" y="107904"/>
                  </a:lnTo>
                  <a:lnTo>
                    <a:pt x="672292" y="112311"/>
                  </a:lnTo>
                  <a:lnTo>
                    <a:pt x="672956" y="107904"/>
                  </a:lnTo>
                  <a:close/>
                </a:path>
                <a:path w="1267460" h="283845">
                  <a:moveTo>
                    <a:pt x="729277" y="103802"/>
                  </a:moveTo>
                  <a:lnTo>
                    <a:pt x="714431" y="202507"/>
                  </a:lnTo>
                  <a:lnTo>
                    <a:pt x="789501" y="213797"/>
                  </a:lnTo>
                  <a:lnTo>
                    <a:pt x="792002" y="197173"/>
                  </a:lnTo>
                  <a:lnTo>
                    <a:pt x="736859" y="188880"/>
                  </a:lnTo>
                  <a:lnTo>
                    <a:pt x="740898" y="162006"/>
                  </a:lnTo>
                  <a:lnTo>
                    <a:pt x="791575" y="162006"/>
                  </a:lnTo>
                  <a:lnTo>
                    <a:pt x="792955" y="152837"/>
                  </a:lnTo>
                  <a:lnTo>
                    <a:pt x="743400" y="145382"/>
                  </a:lnTo>
                  <a:lnTo>
                    <a:pt x="746689" y="123500"/>
                  </a:lnTo>
                  <a:lnTo>
                    <a:pt x="801159" y="123500"/>
                  </a:lnTo>
                  <a:lnTo>
                    <a:pt x="802467" y="114813"/>
                  </a:lnTo>
                  <a:lnTo>
                    <a:pt x="729277" y="103802"/>
                  </a:lnTo>
                  <a:close/>
                </a:path>
                <a:path w="1267460" h="283845">
                  <a:moveTo>
                    <a:pt x="791575" y="162006"/>
                  </a:moveTo>
                  <a:lnTo>
                    <a:pt x="740898" y="162006"/>
                  </a:lnTo>
                  <a:lnTo>
                    <a:pt x="790453" y="169461"/>
                  </a:lnTo>
                  <a:lnTo>
                    <a:pt x="791575" y="162006"/>
                  </a:lnTo>
                  <a:close/>
                </a:path>
                <a:path w="1267460" h="283845">
                  <a:moveTo>
                    <a:pt x="801159" y="123500"/>
                  </a:moveTo>
                  <a:lnTo>
                    <a:pt x="746689" y="123500"/>
                  </a:lnTo>
                  <a:lnTo>
                    <a:pt x="799953" y="131514"/>
                  </a:lnTo>
                  <a:lnTo>
                    <a:pt x="801159" y="123500"/>
                  </a:lnTo>
                  <a:close/>
                </a:path>
                <a:path w="1267460" h="283845">
                  <a:moveTo>
                    <a:pt x="821136" y="117620"/>
                  </a:moveTo>
                  <a:lnTo>
                    <a:pt x="806290" y="216324"/>
                  </a:lnTo>
                  <a:lnTo>
                    <a:pt x="851159" y="223081"/>
                  </a:lnTo>
                  <a:lnTo>
                    <a:pt x="857141" y="223259"/>
                  </a:lnTo>
                  <a:lnTo>
                    <a:pt x="867910" y="221531"/>
                  </a:lnTo>
                  <a:lnTo>
                    <a:pt x="872978" y="219614"/>
                  </a:lnTo>
                  <a:lnTo>
                    <a:pt x="882185" y="213010"/>
                  </a:lnTo>
                  <a:lnTo>
                    <a:pt x="886579" y="207726"/>
                  </a:lnTo>
                  <a:lnTo>
                    <a:pt x="887446" y="206063"/>
                  </a:lnTo>
                  <a:lnTo>
                    <a:pt x="853229" y="206063"/>
                  </a:lnTo>
                  <a:lnTo>
                    <a:pt x="849165" y="205771"/>
                  </a:lnTo>
                  <a:lnTo>
                    <a:pt x="828718" y="202697"/>
                  </a:lnTo>
                  <a:lnTo>
                    <a:pt x="838561" y="137318"/>
                  </a:lnTo>
                  <a:lnTo>
                    <a:pt x="888310" y="137318"/>
                  </a:lnTo>
                  <a:lnTo>
                    <a:pt x="886109" y="134168"/>
                  </a:lnTo>
                  <a:lnTo>
                    <a:pt x="881601" y="130383"/>
                  </a:lnTo>
                  <a:lnTo>
                    <a:pt x="871949" y="125900"/>
                  </a:lnTo>
                  <a:lnTo>
                    <a:pt x="865777" y="124338"/>
                  </a:lnTo>
                  <a:lnTo>
                    <a:pt x="821136" y="117620"/>
                  </a:lnTo>
                  <a:close/>
                </a:path>
                <a:path w="1267460" h="283845">
                  <a:moveTo>
                    <a:pt x="888310" y="137318"/>
                  </a:moveTo>
                  <a:lnTo>
                    <a:pt x="838561" y="137318"/>
                  </a:lnTo>
                  <a:lnTo>
                    <a:pt x="855629" y="139883"/>
                  </a:lnTo>
                  <a:lnTo>
                    <a:pt x="861040" y="141013"/>
                  </a:lnTo>
                  <a:lnTo>
                    <a:pt x="863732" y="142067"/>
                  </a:lnTo>
                  <a:lnTo>
                    <a:pt x="867339" y="143439"/>
                  </a:lnTo>
                  <a:lnTo>
                    <a:pt x="870171" y="145446"/>
                  </a:lnTo>
                  <a:lnTo>
                    <a:pt x="874337" y="150754"/>
                  </a:lnTo>
                  <a:lnTo>
                    <a:pt x="875746" y="154221"/>
                  </a:lnTo>
                  <a:lnTo>
                    <a:pt x="877207" y="162794"/>
                  </a:lnTo>
                  <a:lnTo>
                    <a:pt x="877004" y="168763"/>
                  </a:lnTo>
                  <a:lnTo>
                    <a:pt x="862043" y="204513"/>
                  </a:lnTo>
                  <a:lnTo>
                    <a:pt x="853229" y="206063"/>
                  </a:lnTo>
                  <a:lnTo>
                    <a:pt x="887446" y="206063"/>
                  </a:lnTo>
                  <a:lnTo>
                    <a:pt x="893031" y="195344"/>
                  </a:lnTo>
                  <a:lnTo>
                    <a:pt x="895101" y="188486"/>
                  </a:lnTo>
                  <a:lnTo>
                    <a:pt x="897717" y="171112"/>
                  </a:lnTo>
                  <a:lnTo>
                    <a:pt x="897737" y="162794"/>
                  </a:lnTo>
                  <a:lnTo>
                    <a:pt x="895393" y="149916"/>
                  </a:lnTo>
                  <a:lnTo>
                    <a:pt x="893056" y="144112"/>
                  </a:lnTo>
                  <a:lnTo>
                    <a:pt x="888310" y="137318"/>
                  </a:lnTo>
                  <a:close/>
                </a:path>
                <a:path w="1267460" h="283845">
                  <a:moveTo>
                    <a:pt x="920069" y="132504"/>
                  </a:moveTo>
                  <a:lnTo>
                    <a:pt x="905210" y="231209"/>
                  </a:lnTo>
                  <a:lnTo>
                    <a:pt x="925149" y="234206"/>
                  </a:lnTo>
                  <a:lnTo>
                    <a:pt x="939996" y="135502"/>
                  </a:lnTo>
                  <a:lnTo>
                    <a:pt x="920069" y="132504"/>
                  </a:lnTo>
                  <a:close/>
                </a:path>
                <a:path w="1267460" h="283845">
                  <a:moveTo>
                    <a:pt x="1042891" y="150970"/>
                  </a:moveTo>
                  <a:lnTo>
                    <a:pt x="1028045" y="249687"/>
                  </a:lnTo>
                  <a:lnTo>
                    <a:pt x="1047971" y="252684"/>
                  </a:lnTo>
                  <a:lnTo>
                    <a:pt x="1062817" y="153967"/>
                  </a:lnTo>
                  <a:lnTo>
                    <a:pt x="1042891" y="150970"/>
                  </a:lnTo>
                  <a:close/>
                </a:path>
                <a:path w="1267460" h="283845">
                  <a:moveTo>
                    <a:pt x="952035" y="137305"/>
                  </a:moveTo>
                  <a:lnTo>
                    <a:pt x="949521" y="154005"/>
                  </a:lnTo>
                  <a:lnTo>
                    <a:pt x="978807" y="158412"/>
                  </a:lnTo>
                  <a:lnTo>
                    <a:pt x="966475" y="240416"/>
                  </a:lnTo>
                  <a:lnTo>
                    <a:pt x="986401" y="243413"/>
                  </a:lnTo>
                  <a:lnTo>
                    <a:pt x="998733" y="161410"/>
                  </a:lnTo>
                  <a:lnTo>
                    <a:pt x="1028617" y="161410"/>
                  </a:lnTo>
                  <a:lnTo>
                    <a:pt x="1030470" y="149103"/>
                  </a:lnTo>
                  <a:lnTo>
                    <a:pt x="952035" y="137305"/>
                  </a:lnTo>
                  <a:close/>
                </a:path>
                <a:path w="1267460" h="283845">
                  <a:moveTo>
                    <a:pt x="1028617" y="161410"/>
                  </a:moveTo>
                  <a:lnTo>
                    <a:pt x="998733" y="161410"/>
                  </a:lnTo>
                  <a:lnTo>
                    <a:pt x="1027956" y="165804"/>
                  </a:lnTo>
                  <a:lnTo>
                    <a:pt x="1028617" y="161410"/>
                  </a:lnTo>
                  <a:close/>
                </a:path>
                <a:path w="1267460" h="283845">
                  <a:moveTo>
                    <a:pt x="1117834" y="160533"/>
                  </a:moveTo>
                  <a:lnTo>
                    <a:pt x="1081689" y="176865"/>
                  </a:lnTo>
                  <a:lnTo>
                    <a:pt x="1069509" y="217473"/>
                  </a:lnTo>
                  <a:lnTo>
                    <a:pt x="1070459" y="227721"/>
                  </a:lnTo>
                  <a:lnTo>
                    <a:pt x="1100472" y="261438"/>
                  </a:lnTo>
                  <a:lnTo>
                    <a:pt x="1121241" y="264560"/>
                  </a:lnTo>
                  <a:lnTo>
                    <a:pt x="1130856" y="263419"/>
                  </a:lnTo>
                  <a:lnTo>
                    <a:pt x="1139630" y="260426"/>
                  </a:lnTo>
                  <a:lnTo>
                    <a:pt x="1147564" y="255580"/>
                  </a:lnTo>
                  <a:lnTo>
                    <a:pt x="1154363" y="249034"/>
                  </a:lnTo>
                  <a:lnTo>
                    <a:pt x="1155051" y="247998"/>
                  </a:lnTo>
                  <a:lnTo>
                    <a:pt x="1121225" y="247998"/>
                  </a:lnTo>
                  <a:lnTo>
                    <a:pt x="1105337" y="245611"/>
                  </a:lnTo>
                  <a:lnTo>
                    <a:pt x="1090306" y="216564"/>
                  </a:lnTo>
                  <a:lnTo>
                    <a:pt x="1091025" y="208548"/>
                  </a:lnTo>
                  <a:lnTo>
                    <a:pt x="1115294" y="177564"/>
                  </a:lnTo>
                  <a:lnTo>
                    <a:pt x="1156126" y="177564"/>
                  </a:lnTo>
                  <a:lnTo>
                    <a:pt x="1152548" y="173534"/>
                  </a:lnTo>
                  <a:lnTo>
                    <a:pt x="1144999" y="168074"/>
                  </a:lnTo>
                  <a:lnTo>
                    <a:pt x="1136107" y="164142"/>
                  </a:lnTo>
                  <a:lnTo>
                    <a:pt x="1125873" y="161740"/>
                  </a:lnTo>
                  <a:lnTo>
                    <a:pt x="1117834" y="160533"/>
                  </a:lnTo>
                  <a:close/>
                </a:path>
                <a:path w="1267460" h="283845">
                  <a:moveTo>
                    <a:pt x="1156126" y="177564"/>
                  </a:moveTo>
                  <a:lnTo>
                    <a:pt x="1115294" y="177564"/>
                  </a:lnTo>
                  <a:lnTo>
                    <a:pt x="1131727" y="180040"/>
                  </a:lnTo>
                  <a:lnTo>
                    <a:pt x="1137900" y="183812"/>
                  </a:lnTo>
                  <a:lnTo>
                    <a:pt x="1142014" y="190124"/>
                  </a:lnTo>
                  <a:lnTo>
                    <a:pt x="1144563" y="195327"/>
                  </a:lnTo>
                  <a:lnTo>
                    <a:pt x="1146017" y="201469"/>
                  </a:lnTo>
                  <a:lnTo>
                    <a:pt x="1146371" y="208616"/>
                  </a:lnTo>
                  <a:lnTo>
                    <a:pt x="1145647" y="216566"/>
                  </a:lnTo>
                  <a:lnTo>
                    <a:pt x="1121225" y="247998"/>
                  </a:lnTo>
                  <a:lnTo>
                    <a:pt x="1155051" y="247998"/>
                  </a:lnTo>
                  <a:lnTo>
                    <a:pt x="1159731" y="240943"/>
                  </a:lnTo>
                  <a:lnTo>
                    <a:pt x="1163672" y="231299"/>
                  </a:lnTo>
                  <a:lnTo>
                    <a:pt x="1166183" y="220134"/>
                  </a:lnTo>
                  <a:lnTo>
                    <a:pt x="1167075" y="208548"/>
                  </a:lnTo>
                  <a:lnTo>
                    <a:pt x="1166140" y="198176"/>
                  </a:lnTo>
                  <a:lnTo>
                    <a:pt x="1163363" y="188813"/>
                  </a:lnTo>
                  <a:lnTo>
                    <a:pt x="1158753" y="180523"/>
                  </a:lnTo>
                  <a:lnTo>
                    <a:pt x="1156126" y="177564"/>
                  </a:lnTo>
                  <a:close/>
                </a:path>
                <a:path w="1267460" h="283845">
                  <a:moveTo>
                    <a:pt x="1223002" y="210101"/>
                  </a:moveTo>
                  <a:lnTo>
                    <a:pt x="1202479" y="210101"/>
                  </a:lnTo>
                  <a:lnTo>
                    <a:pt x="1232591" y="280447"/>
                  </a:lnTo>
                  <a:lnTo>
                    <a:pt x="1252581" y="283457"/>
                  </a:lnTo>
                  <a:lnTo>
                    <a:pt x="1257931" y="247884"/>
                  </a:lnTo>
                  <a:lnTo>
                    <a:pt x="1239004" y="247884"/>
                  </a:lnTo>
                  <a:lnTo>
                    <a:pt x="1223002" y="210101"/>
                  </a:lnTo>
                  <a:close/>
                </a:path>
                <a:path w="1267460" h="283845">
                  <a:moveTo>
                    <a:pt x="1189131" y="172967"/>
                  </a:moveTo>
                  <a:lnTo>
                    <a:pt x="1174272" y="271684"/>
                  </a:lnTo>
                  <a:lnTo>
                    <a:pt x="1192789" y="274465"/>
                  </a:lnTo>
                  <a:lnTo>
                    <a:pt x="1202479" y="210101"/>
                  </a:lnTo>
                  <a:lnTo>
                    <a:pt x="1223002" y="210101"/>
                  </a:lnTo>
                  <a:lnTo>
                    <a:pt x="1208512" y="175888"/>
                  </a:lnTo>
                  <a:lnTo>
                    <a:pt x="1189131" y="172967"/>
                  </a:lnTo>
                  <a:close/>
                </a:path>
                <a:path w="1267460" h="283845">
                  <a:moveTo>
                    <a:pt x="1248910" y="181971"/>
                  </a:moveTo>
                  <a:lnTo>
                    <a:pt x="1239004" y="247884"/>
                  </a:lnTo>
                  <a:lnTo>
                    <a:pt x="1257931" y="247884"/>
                  </a:lnTo>
                  <a:lnTo>
                    <a:pt x="1267427" y="184752"/>
                  </a:lnTo>
                  <a:lnTo>
                    <a:pt x="1248910" y="181971"/>
                  </a:lnTo>
                  <a:close/>
                </a:path>
              </a:pathLst>
            </a:custGeom>
            <a:solidFill>
              <a:srgbClr val="FFFFFF"/>
            </a:solidFill>
          </p:spPr>
          <p:txBody>
            <a:bodyPr wrap="square" lIns="0" tIns="0" rIns="0" bIns="0" rtlCol="0"/>
            <a:lstStyle/>
            <a:p>
              <a:endParaRPr/>
            </a:p>
          </p:txBody>
        </p:sp>
      </p:grpSp>
      <p:sp>
        <p:nvSpPr>
          <p:cNvPr id="8" name="object 8"/>
          <p:cNvSpPr txBox="1"/>
          <p:nvPr/>
        </p:nvSpPr>
        <p:spPr>
          <a:xfrm>
            <a:off x="6270927" y="1885252"/>
            <a:ext cx="5184140" cy="4293235"/>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TCCC:</a:t>
            </a:r>
            <a:r>
              <a:rPr sz="2400" b="1" spc="-45" dirty="0">
                <a:latin typeface="Arial"/>
                <a:cs typeface="Arial"/>
              </a:rPr>
              <a:t> </a:t>
            </a:r>
            <a:r>
              <a:rPr sz="2400" b="1" spc="-5" dirty="0">
                <a:latin typeface="Arial"/>
                <a:cs typeface="Arial"/>
              </a:rPr>
              <a:t>Guidelines</a:t>
            </a:r>
            <a:endParaRPr sz="2400">
              <a:latin typeface="Arial"/>
              <a:cs typeface="Arial"/>
            </a:endParaRPr>
          </a:p>
          <a:p>
            <a:pPr marL="12700">
              <a:lnSpc>
                <a:spcPct val="100000"/>
              </a:lnSpc>
              <a:spcBef>
                <a:spcPts val="15"/>
              </a:spcBef>
            </a:pPr>
            <a:r>
              <a:rPr sz="1800" dirty="0">
                <a:latin typeface="Arial MT"/>
                <a:cs typeface="Arial MT"/>
              </a:rPr>
              <a:t>by</a:t>
            </a:r>
            <a:r>
              <a:rPr sz="1800" spc="-35" dirty="0">
                <a:latin typeface="Arial MT"/>
                <a:cs typeface="Arial MT"/>
              </a:rPr>
              <a:t> </a:t>
            </a:r>
            <a:r>
              <a:rPr sz="1800" spc="-5" dirty="0">
                <a:latin typeface="Arial MT"/>
                <a:cs typeface="Arial MT"/>
              </a:rPr>
              <a:t>JTS/CoTCCC</a:t>
            </a:r>
            <a:endParaRPr sz="1800">
              <a:latin typeface="Arial MT"/>
              <a:cs typeface="Arial MT"/>
            </a:endParaRPr>
          </a:p>
          <a:p>
            <a:pPr marL="12700" marR="210185">
              <a:lnSpc>
                <a:spcPct val="100000"/>
              </a:lnSpc>
              <a:spcBef>
                <a:spcPts val="1075"/>
              </a:spcBef>
            </a:pPr>
            <a:r>
              <a:rPr sz="2000" spc="-5" dirty="0">
                <a:latin typeface="Arial MT"/>
                <a:cs typeface="Arial MT"/>
              </a:rPr>
              <a:t>These guidelines,</a:t>
            </a:r>
            <a:r>
              <a:rPr sz="2000" spc="5" dirty="0">
                <a:latin typeface="Arial MT"/>
                <a:cs typeface="Arial MT"/>
              </a:rPr>
              <a:t> </a:t>
            </a:r>
            <a:r>
              <a:rPr sz="2000" spc="-5" dirty="0">
                <a:latin typeface="Arial MT"/>
                <a:cs typeface="Arial MT"/>
              </a:rPr>
              <a:t>updated</a:t>
            </a:r>
            <a:r>
              <a:rPr sz="2000" spc="-10" dirty="0">
                <a:latin typeface="Arial MT"/>
                <a:cs typeface="Arial MT"/>
              </a:rPr>
              <a:t> </a:t>
            </a:r>
            <a:r>
              <a:rPr sz="2000" spc="-5" dirty="0">
                <a:latin typeface="Arial MT"/>
                <a:cs typeface="Arial MT"/>
              </a:rPr>
              <a:t>regularly, are</a:t>
            </a:r>
            <a:r>
              <a:rPr sz="2000" spc="-10" dirty="0">
                <a:latin typeface="Arial MT"/>
                <a:cs typeface="Arial MT"/>
              </a:rPr>
              <a:t> </a:t>
            </a:r>
            <a:r>
              <a:rPr sz="2000" spc="-5" dirty="0">
                <a:latin typeface="Arial MT"/>
                <a:cs typeface="Arial MT"/>
              </a:rPr>
              <a:t>the </a:t>
            </a:r>
            <a:r>
              <a:rPr sz="2000" spc="-545" dirty="0">
                <a:latin typeface="Arial MT"/>
                <a:cs typeface="Arial MT"/>
              </a:rPr>
              <a:t> </a:t>
            </a:r>
            <a:r>
              <a:rPr sz="2000" spc="-5" dirty="0">
                <a:latin typeface="Arial MT"/>
                <a:cs typeface="Arial MT"/>
              </a:rPr>
              <a:t>result</a:t>
            </a:r>
            <a:r>
              <a:rPr sz="2000" spc="-15"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decisions</a:t>
            </a:r>
            <a:r>
              <a:rPr sz="2000" spc="10" dirty="0">
                <a:latin typeface="Arial MT"/>
                <a:cs typeface="Arial MT"/>
              </a:rPr>
              <a:t> </a:t>
            </a:r>
            <a:r>
              <a:rPr sz="2000" spc="-5" dirty="0">
                <a:latin typeface="Arial MT"/>
                <a:cs typeface="Arial MT"/>
              </a:rPr>
              <a:t>made</a:t>
            </a:r>
            <a:r>
              <a:rPr sz="2000" spc="-10" dirty="0">
                <a:latin typeface="Arial MT"/>
                <a:cs typeface="Arial MT"/>
              </a:rPr>
              <a:t> </a:t>
            </a:r>
            <a:r>
              <a:rPr sz="2000" spc="-5" dirty="0">
                <a:latin typeface="Arial MT"/>
                <a:cs typeface="Arial MT"/>
              </a:rPr>
              <a:t>by</a:t>
            </a:r>
            <a:r>
              <a:rPr sz="2000" dirty="0">
                <a:latin typeface="Arial MT"/>
                <a:cs typeface="Arial MT"/>
              </a:rPr>
              <a:t> </a:t>
            </a:r>
            <a:r>
              <a:rPr sz="2000" spc="-5" dirty="0">
                <a:latin typeface="Arial MT"/>
                <a:cs typeface="Arial MT"/>
              </a:rPr>
              <a:t>CoTCCC</a:t>
            </a:r>
            <a:r>
              <a:rPr sz="2000" spc="20" dirty="0">
                <a:latin typeface="Arial MT"/>
                <a:cs typeface="Arial MT"/>
              </a:rPr>
              <a:t> </a:t>
            </a:r>
            <a:r>
              <a:rPr sz="2000" spc="-5" dirty="0">
                <a:latin typeface="Arial MT"/>
                <a:cs typeface="Arial MT"/>
              </a:rPr>
              <a:t>in </a:t>
            </a:r>
            <a:r>
              <a:rPr sz="2000" dirty="0">
                <a:latin typeface="Arial MT"/>
                <a:cs typeface="Arial MT"/>
              </a:rPr>
              <a:t> </a:t>
            </a:r>
            <a:r>
              <a:rPr sz="2000" spc="-5" dirty="0">
                <a:latin typeface="Arial MT"/>
                <a:cs typeface="Arial MT"/>
              </a:rPr>
              <a:t>exploring evidence-based research on best </a:t>
            </a:r>
            <a:r>
              <a:rPr sz="2000" dirty="0">
                <a:latin typeface="Arial MT"/>
                <a:cs typeface="Arial MT"/>
              </a:rPr>
              <a:t> </a:t>
            </a:r>
            <a:r>
              <a:rPr sz="2000" spc="-5" dirty="0">
                <a:latin typeface="Arial MT"/>
                <a:cs typeface="Arial MT"/>
              </a:rPr>
              <a:t>practices.</a:t>
            </a:r>
            <a:endParaRPr sz="2000">
              <a:latin typeface="Arial MT"/>
              <a:cs typeface="Arial MT"/>
            </a:endParaRPr>
          </a:p>
          <a:p>
            <a:pPr>
              <a:lnSpc>
                <a:spcPct val="100000"/>
              </a:lnSpc>
              <a:spcBef>
                <a:spcPts val="45"/>
              </a:spcBef>
            </a:pPr>
            <a:endParaRPr sz="2700">
              <a:latin typeface="Arial MT"/>
              <a:cs typeface="Arial MT"/>
            </a:endParaRPr>
          </a:p>
          <a:p>
            <a:pPr marL="12700">
              <a:lnSpc>
                <a:spcPct val="100000"/>
              </a:lnSpc>
            </a:pPr>
            <a:r>
              <a:rPr sz="2400" b="1" spc="-5" dirty="0">
                <a:latin typeface="Arial"/>
                <a:cs typeface="Arial"/>
              </a:rPr>
              <a:t>PHTLS:</a:t>
            </a:r>
            <a:r>
              <a:rPr sz="2400" b="1" spc="-25" dirty="0">
                <a:latin typeface="Arial"/>
                <a:cs typeface="Arial"/>
              </a:rPr>
              <a:t> </a:t>
            </a:r>
            <a:r>
              <a:rPr sz="2400" b="1" spc="-5" dirty="0">
                <a:latin typeface="Arial"/>
                <a:cs typeface="Arial"/>
              </a:rPr>
              <a:t>Military</a:t>
            </a:r>
            <a:r>
              <a:rPr sz="2400" b="1" spc="-10" dirty="0">
                <a:latin typeface="Arial"/>
                <a:cs typeface="Arial"/>
              </a:rPr>
              <a:t> </a:t>
            </a:r>
            <a:r>
              <a:rPr sz="2400" b="1" spc="-5" dirty="0">
                <a:latin typeface="Arial"/>
                <a:cs typeface="Arial"/>
              </a:rPr>
              <a:t>Edition,</a:t>
            </a:r>
            <a:r>
              <a:rPr sz="2400" b="1" spc="-30" dirty="0">
                <a:latin typeface="Arial"/>
                <a:cs typeface="Arial"/>
              </a:rPr>
              <a:t> </a:t>
            </a:r>
            <a:r>
              <a:rPr sz="2400" b="1" spc="-5" dirty="0">
                <a:latin typeface="Arial"/>
                <a:cs typeface="Arial"/>
              </a:rPr>
              <a:t>Chapter 25</a:t>
            </a:r>
            <a:endParaRPr sz="2400">
              <a:latin typeface="Arial"/>
              <a:cs typeface="Arial"/>
            </a:endParaRPr>
          </a:p>
          <a:p>
            <a:pPr marL="12700">
              <a:lnSpc>
                <a:spcPct val="100000"/>
              </a:lnSpc>
              <a:spcBef>
                <a:spcPts val="20"/>
              </a:spcBef>
            </a:pPr>
            <a:r>
              <a:rPr sz="1800" dirty="0">
                <a:latin typeface="Arial MT"/>
                <a:cs typeface="Arial MT"/>
              </a:rPr>
              <a:t>by</a:t>
            </a:r>
            <a:r>
              <a:rPr sz="1800" spc="-55" dirty="0">
                <a:latin typeface="Arial MT"/>
                <a:cs typeface="Arial MT"/>
              </a:rPr>
              <a:t> </a:t>
            </a:r>
            <a:r>
              <a:rPr sz="1800" dirty="0">
                <a:latin typeface="Arial MT"/>
                <a:cs typeface="Arial MT"/>
              </a:rPr>
              <a:t>NAEMT</a:t>
            </a:r>
            <a:endParaRPr sz="1800">
              <a:latin typeface="Arial MT"/>
              <a:cs typeface="Arial MT"/>
            </a:endParaRPr>
          </a:p>
          <a:p>
            <a:pPr marL="12700" marR="5080">
              <a:lnSpc>
                <a:spcPct val="99200"/>
              </a:lnSpc>
              <a:spcBef>
                <a:spcPts val="1095"/>
              </a:spcBef>
            </a:pPr>
            <a:r>
              <a:rPr sz="1800" spc="-5" dirty="0">
                <a:latin typeface="Arial MT"/>
                <a:cs typeface="Arial MT"/>
              </a:rPr>
              <a:t>Prehospital Trauma</a:t>
            </a:r>
            <a:r>
              <a:rPr sz="1800" spc="5" dirty="0">
                <a:latin typeface="Arial MT"/>
                <a:cs typeface="Arial MT"/>
              </a:rPr>
              <a:t> </a:t>
            </a:r>
            <a:r>
              <a:rPr sz="1800" spc="-5" dirty="0">
                <a:latin typeface="Arial MT"/>
                <a:cs typeface="Arial MT"/>
              </a:rPr>
              <a:t>Life</a:t>
            </a:r>
            <a:r>
              <a:rPr sz="1800" spc="5" dirty="0">
                <a:latin typeface="Arial MT"/>
                <a:cs typeface="Arial MT"/>
              </a:rPr>
              <a:t> </a:t>
            </a:r>
            <a:r>
              <a:rPr sz="1800" spc="-5" dirty="0">
                <a:latin typeface="Arial MT"/>
                <a:cs typeface="Arial MT"/>
              </a:rPr>
              <a:t>Support (PHTLS),</a:t>
            </a:r>
            <a:r>
              <a:rPr sz="1800" spc="10" dirty="0">
                <a:latin typeface="Arial MT"/>
                <a:cs typeface="Arial MT"/>
              </a:rPr>
              <a:t> </a:t>
            </a:r>
            <a:r>
              <a:rPr sz="1800" spc="-5" dirty="0">
                <a:latin typeface="Arial MT"/>
                <a:cs typeface="Arial MT"/>
              </a:rPr>
              <a:t>Military </a:t>
            </a:r>
            <a:r>
              <a:rPr sz="1800" dirty="0">
                <a:latin typeface="Arial MT"/>
                <a:cs typeface="Arial MT"/>
              </a:rPr>
              <a:t> </a:t>
            </a:r>
            <a:r>
              <a:rPr sz="1800" spc="-5" dirty="0">
                <a:latin typeface="Arial MT"/>
                <a:cs typeface="Arial MT"/>
              </a:rPr>
              <a:t>Edition, teaches </a:t>
            </a:r>
            <a:r>
              <a:rPr sz="1800" dirty="0">
                <a:latin typeface="Arial MT"/>
                <a:cs typeface="Arial MT"/>
              </a:rPr>
              <a:t>and </a:t>
            </a:r>
            <a:r>
              <a:rPr sz="1800" spc="-5" dirty="0">
                <a:latin typeface="Arial MT"/>
                <a:cs typeface="Arial MT"/>
              </a:rPr>
              <a:t>reinforces the principles </a:t>
            </a:r>
            <a:r>
              <a:rPr sz="1800" dirty="0">
                <a:latin typeface="Arial MT"/>
                <a:cs typeface="Arial MT"/>
              </a:rPr>
              <a:t>of </a:t>
            </a:r>
            <a:r>
              <a:rPr sz="1800" spc="5" dirty="0">
                <a:latin typeface="Arial MT"/>
                <a:cs typeface="Arial MT"/>
              </a:rPr>
              <a:t> </a:t>
            </a:r>
            <a:r>
              <a:rPr sz="1800" dirty="0">
                <a:latin typeface="Arial MT"/>
                <a:cs typeface="Arial MT"/>
              </a:rPr>
              <a:t>rapidly </a:t>
            </a:r>
            <a:r>
              <a:rPr sz="1800" spc="-5" dirty="0">
                <a:latin typeface="Arial MT"/>
                <a:cs typeface="Arial MT"/>
              </a:rPr>
              <a:t>assessing </a:t>
            </a:r>
            <a:r>
              <a:rPr sz="1800" dirty="0">
                <a:latin typeface="Arial MT"/>
                <a:cs typeface="Arial MT"/>
              </a:rPr>
              <a:t>a </a:t>
            </a:r>
            <a:r>
              <a:rPr sz="1800" spc="-5" dirty="0">
                <a:latin typeface="Arial MT"/>
                <a:cs typeface="Arial MT"/>
              </a:rPr>
              <a:t>trauma patient using </a:t>
            </a:r>
            <a:r>
              <a:rPr sz="1800" dirty="0">
                <a:latin typeface="Arial MT"/>
                <a:cs typeface="Arial MT"/>
              </a:rPr>
              <a:t>an orderly </a:t>
            </a:r>
            <a:r>
              <a:rPr sz="1800" spc="-490" dirty="0">
                <a:latin typeface="Arial MT"/>
                <a:cs typeface="Arial MT"/>
              </a:rPr>
              <a:t> </a:t>
            </a:r>
            <a:r>
              <a:rPr sz="1800" spc="-5" dirty="0">
                <a:latin typeface="Arial MT"/>
                <a:cs typeface="Arial MT"/>
              </a:rPr>
              <a:t>approach.</a:t>
            </a:r>
            <a:endParaRPr sz="1800">
              <a:latin typeface="Arial MT"/>
              <a:cs typeface="Arial MT"/>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06625" algn="l"/>
              </a:tabLst>
            </a:pPr>
            <a:r>
              <a:rPr spc="-5" dirty="0"/>
              <a:t>#TCCC-CPP-PPT-12</a:t>
            </a:r>
            <a:r>
              <a:rPr spc="30"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23</a:t>
            </a:fld>
            <a:endParaRPr sz="1200"/>
          </a:p>
        </p:txBody>
      </p:sp>
      <p:sp>
        <p:nvSpPr>
          <p:cNvPr id="9" name="object 9"/>
          <p:cNvSpPr txBox="1">
            <a:spLocks noGrp="1"/>
          </p:cNvSpPr>
          <p:nvPr>
            <p:ph type="title"/>
          </p:nvPr>
        </p:nvSpPr>
        <p:spPr>
          <a:xfrm>
            <a:off x="4442381" y="658352"/>
            <a:ext cx="315023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00"/>
                </a:solidFill>
              </a:rPr>
              <a:t>REFERENCES</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25" dirty="0"/>
              <a:t> </a:t>
            </a:r>
            <a:r>
              <a:rPr spc="-5" dirty="0"/>
              <a:t>14:</a:t>
            </a:r>
            <a:r>
              <a:rPr spc="-30" dirty="0"/>
              <a:t> </a:t>
            </a:r>
            <a:r>
              <a:rPr spc="-5" dirty="0"/>
              <a:t>Eye</a:t>
            </a:r>
            <a:r>
              <a:rPr spc="-20" dirty="0"/>
              <a:t> </a:t>
            </a:r>
            <a:r>
              <a:rPr spc="-5" dirty="0"/>
              <a:t>Injuries</a:t>
            </a:r>
          </a:p>
        </p:txBody>
      </p:sp>
      <p:sp>
        <p:nvSpPr>
          <p:cNvPr id="3" name="object 3"/>
          <p:cNvSpPr txBox="1"/>
          <p:nvPr/>
        </p:nvSpPr>
        <p:spPr>
          <a:xfrm>
            <a:off x="9445406" y="6569033"/>
            <a:ext cx="1983105" cy="185420"/>
          </a:xfrm>
          <a:prstGeom prst="rect">
            <a:avLst/>
          </a:prstGeom>
        </p:spPr>
        <p:txBody>
          <a:bodyPr vert="horz" wrap="square" lIns="0" tIns="12700" rIns="0" bIns="0" rtlCol="0">
            <a:spAutoFit/>
          </a:bodyPr>
          <a:lstStyle/>
          <a:p>
            <a:pPr marL="12700">
              <a:lnSpc>
                <a:spcPct val="100000"/>
              </a:lnSpc>
              <a:spcBef>
                <a:spcPts val="100"/>
              </a:spcBef>
            </a:pPr>
            <a:r>
              <a:rPr sz="1050" spc="-5" dirty="0">
                <a:solidFill>
                  <a:srgbClr val="CD9146"/>
                </a:solidFill>
                <a:latin typeface="Arial MT"/>
                <a:cs typeface="Arial MT"/>
              </a:rPr>
              <a:t>#TCCC-CPP-PPT-12</a:t>
            </a:r>
            <a:r>
              <a:rPr sz="1050" spc="5" dirty="0">
                <a:solidFill>
                  <a:srgbClr val="CD9146"/>
                </a:solidFill>
                <a:latin typeface="Arial MT"/>
                <a:cs typeface="Arial MT"/>
              </a:rPr>
              <a:t> </a:t>
            </a:r>
            <a:r>
              <a:rPr sz="1050" spc="-5" dirty="0">
                <a:solidFill>
                  <a:srgbClr val="CD9146"/>
                </a:solidFill>
                <a:latin typeface="Arial MT"/>
                <a:cs typeface="Arial MT"/>
              </a:rPr>
              <a:t>08</a:t>
            </a:r>
            <a:r>
              <a:rPr sz="1050" spc="-10" dirty="0">
                <a:solidFill>
                  <a:srgbClr val="CD9146"/>
                </a:solidFill>
                <a:latin typeface="Arial MT"/>
                <a:cs typeface="Arial MT"/>
              </a:rPr>
              <a:t> </a:t>
            </a:r>
            <a:r>
              <a:rPr sz="1050" spc="-5" dirty="0">
                <a:solidFill>
                  <a:srgbClr val="CD9146"/>
                </a:solidFill>
                <a:latin typeface="Arial MT"/>
                <a:cs typeface="Arial MT"/>
              </a:rPr>
              <a:t>AUG</a:t>
            </a:r>
            <a:r>
              <a:rPr sz="1050" spc="-20"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11724370" y="6548518"/>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3</a:t>
            </a:r>
            <a:endParaRPr sz="1200">
              <a:latin typeface="Arial MT"/>
              <a:cs typeface="Arial MT"/>
            </a:endParaRPr>
          </a:p>
        </p:txBody>
      </p:sp>
      <p:sp>
        <p:nvSpPr>
          <p:cNvPr id="6" name="object 6"/>
          <p:cNvSpPr/>
          <p:nvPr/>
        </p:nvSpPr>
        <p:spPr>
          <a:xfrm>
            <a:off x="1121663" y="1597920"/>
            <a:ext cx="10110470" cy="3449320"/>
          </a:xfrm>
          <a:custGeom>
            <a:avLst/>
            <a:gdLst/>
            <a:ahLst/>
            <a:cxnLst/>
            <a:rect l="l" t="t" r="r" b="b"/>
            <a:pathLst>
              <a:path w="10110470" h="3449320">
                <a:moveTo>
                  <a:pt x="0" y="110185"/>
                </a:moveTo>
                <a:lnTo>
                  <a:pt x="8660" y="67294"/>
                </a:lnTo>
                <a:lnTo>
                  <a:pt x="32275" y="32270"/>
                </a:lnTo>
                <a:lnTo>
                  <a:pt x="67299" y="8658"/>
                </a:lnTo>
                <a:lnTo>
                  <a:pt x="110185" y="0"/>
                </a:lnTo>
                <a:lnTo>
                  <a:pt x="10000030" y="0"/>
                </a:lnTo>
                <a:lnTo>
                  <a:pt x="10042916" y="8658"/>
                </a:lnTo>
                <a:lnTo>
                  <a:pt x="10077940" y="32270"/>
                </a:lnTo>
                <a:lnTo>
                  <a:pt x="10101555" y="67294"/>
                </a:lnTo>
                <a:lnTo>
                  <a:pt x="10110216" y="110185"/>
                </a:lnTo>
                <a:lnTo>
                  <a:pt x="10110216" y="3338614"/>
                </a:lnTo>
                <a:lnTo>
                  <a:pt x="10101555" y="3381507"/>
                </a:lnTo>
                <a:lnTo>
                  <a:pt x="10077940" y="3416534"/>
                </a:lnTo>
                <a:lnTo>
                  <a:pt x="10042916" y="3440151"/>
                </a:lnTo>
                <a:lnTo>
                  <a:pt x="10000030" y="3448812"/>
                </a:lnTo>
                <a:lnTo>
                  <a:pt x="110185" y="3448812"/>
                </a:lnTo>
                <a:lnTo>
                  <a:pt x="67299" y="3440151"/>
                </a:lnTo>
                <a:lnTo>
                  <a:pt x="32275" y="3416534"/>
                </a:lnTo>
                <a:lnTo>
                  <a:pt x="8660" y="3381507"/>
                </a:lnTo>
                <a:lnTo>
                  <a:pt x="0" y="3338614"/>
                </a:lnTo>
                <a:lnTo>
                  <a:pt x="0" y="110185"/>
                </a:lnTo>
                <a:close/>
              </a:path>
            </a:pathLst>
          </a:custGeom>
          <a:ln w="28575">
            <a:solidFill>
              <a:srgbClr val="D7D9D7"/>
            </a:solidFill>
          </a:ln>
        </p:spPr>
        <p:txBody>
          <a:bodyPr wrap="square" lIns="0" tIns="0" rIns="0" bIns="0" rtlCol="0"/>
          <a:lstStyle/>
          <a:p>
            <a:endParaRPr/>
          </a:p>
        </p:txBody>
      </p:sp>
      <p:sp>
        <p:nvSpPr>
          <p:cNvPr id="7" name="object 7"/>
          <p:cNvSpPr txBox="1"/>
          <p:nvPr/>
        </p:nvSpPr>
        <p:spPr>
          <a:xfrm>
            <a:off x="1793126" y="1841901"/>
            <a:ext cx="8735695" cy="489584"/>
          </a:xfrm>
          <a:prstGeom prst="rect">
            <a:avLst/>
          </a:prstGeom>
        </p:spPr>
        <p:txBody>
          <a:bodyPr vert="horz" wrap="square" lIns="0" tIns="40005" rIns="0" bIns="0" rtlCol="0">
            <a:spAutoFit/>
          </a:bodyPr>
          <a:lstStyle/>
          <a:p>
            <a:pPr marL="12700" marR="5080">
              <a:lnSpc>
                <a:spcPts val="1730"/>
              </a:lnSpc>
              <a:spcBef>
                <a:spcPts val="315"/>
              </a:spcBef>
            </a:pPr>
            <a:r>
              <a:rPr sz="1600" b="1" spc="-5" dirty="0">
                <a:latin typeface="Arial"/>
                <a:cs typeface="Arial"/>
              </a:rPr>
              <a:t>Given</a:t>
            </a:r>
            <a:r>
              <a:rPr sz="1600" b="1" spc="10" dirty="0">
                <a:latin typeface="Arial"/>
                <a:cs typeface="Arial"/>
              </a:rPr>
              <a:t> </a:t>
            </a:r>
            <a:r>
              <a:rPr sz="1600" b="1" dirty="0">
                <a:latin typeface="Arial"/>
                <a:cs typeface="Arial"/>
              </a:rPr>
              <a:t>a</a:t>
            </a:r>
            <a:r>
              <a:rPr sz="1600" b="1" spc="5" dirty="0">
                <a:latin typeface="Arial"/>
                <a:cs typeface="Arial"/>
              </a:rPr>
              <a:t> </a:t>
            </a:r>
            <a:r>
              <a:rPr sz="1600" b="1" spc="-5" dirty="0">
                <a:latin typeface="Arial"/>
                <a:cs typeface="Arial"/>
              </a:rPr>
              <a:t>combat</a:t>
            </a:r>
            <a:r>
              <a:rPr sz="1600" b="1" spc="5" dirty="0">
                <a:latin typeface="Arial"/>
                <a:cs typeface="Arial"/>
              </a:rPr>
              <a:t> </a:t>
            </a:r>
            <a:r>
              <a:rPr sz="1600" b="1" spc="-5" dirty="0">
                <a:latin typeface="Arial"/>
                <a:cs typeface="Arial"/>
              </a:rPr>
              <a:t>or</a:t>
            </a:r>
            <a:r>
              <a:rPr sz="1600" b="1" dirty="0">
                <a:latin typeface="Arial"/>
                <a:cs typeface="Arial"/>
              </a:rPr>
              <a:t> </a:t>
            </a:r>
            <a:r>
              <a:rPr sz="1600" b="1" spc="-5" dirty="0">
                <a:latin typeface="Arial"/>
                <a:cs typeface="Arial"/>
              </a:rPr>
              <a:t>noncombat scenario,</a:t>
            </a:r>
            <a:r>
              <a:rPr sz="1600" b="1" spc="5" dirty="0">
                <a:latin typeface="Arial"/>
                <a:cs typeface="Arial"/>
              </a:rPr>
              <a:t> </a:t>
            </a:r>
            <a:r>
              <a:rPr sz="1600" b="1" spc="-5" dirty="0">
                <a:latin typeface="Arial"/>
                <a:cs typeface="Arial"/>
              </a:rPr>
              <a:t>perform</a:t>
            </a:r>
            <a:r>
              <a:rPr sz="1600" b="1" spc="5" dirty="0">
                <a:latin typeface="Arial"/>
                <a:cs typeface="Arial"/>
              </a:rPr>
              <a:t> </a:t>
            </a:r>
            <a:r>
              <a:rPr sz="1600" b="1" spc="-5" dirty="0">
                <a:latin typeface="Arial"/>
                <a:cs typeface="Arial"/>
              </a:rPr>
              <a:t>assessment</a:t>
            </a:r>
            <a:r>
              <a:rPr sz="1600" b="1" spc="10" dirty="0">
                <a:latin typeface="Arial"/>
                <a:cs typeface="Arial"/>
              </a:rPr>
              <a:t> </a:t>
            </a:r>
            <a:r>
              <a:rPr sz="1600" b="1" spc="-5" dirty="0">
                <a:latin typeface="Arial"/>
                <a:cs typeface="Arial"/>
              </a:rPr>
              <a:t>and initial</a:t>
            </a:r>
            <a:r>
              <a:rPr sz="1600" b="1" spc="30" dirty="0">
                <a:latin typeface="Arial"/>
                <a:cs typeface="Arial"/>
              </a:rPr>
              <a:t> </a:t>
            </a:r>
            <a:r>
              <a:rPr sz="1600" b="1" spc="-5" dirty="0">
                <a:latin typeface="Arial"/>
                <a:cs typeface="Arial"/>
              </a:rPr>
              <a:t>treatment</a:t>
            </a:r>
            <a:r>
              <a:rPr sz="1600" b="1" spc="10" dirty="0">
                <a:latin typeface="Arial"/>
                <a:cs typeface="Arial"/>
              </a:rPr>
              <a:t> </a:t>
            </a:r>
            <a:r>
              <a:rPr sz="1600" b="1" spc="-5" dirty="0">
                <a:latin typeface="Arial"/>
                <a:cs typeface="Arial"/>
              </a:rPr>
              <a:t>of </a:t>
            </a:r>
            <a:r>
              <a:rPr sz="1600" b="1" dirty="0">
                <a:latin typeface="Arial"/>
                <a:cs typeface="Arial"/>
              </a:rPr>
              <a:t> </a:t>
            </a:r>
            <a:r>
              <a:rPr sz="1600" b="1" spc="-5" dirty="0">
                <a:latin typeface="Arial"/>
                <a:cs typeface="Arial"/>
              </a:rPr>
              <a:t>penetrating</a:t>
            </a:r>
            <a:r>
              <a:rPr sz="1600" b="1" spc="10" dirty="0">
                <a:latin typeface="Arial"/>
                <a:cs typeface="Arial"/>
              </a:rPr>
              <a:t> </a:t>
            </a:r>
            <a:r>
              <a:rPr sz="1600" b="1" spc="-5" dirty="0">
                <a:latin typeface="Arial"/>
                <a:cs typeface="Arial"/>
              </a:rPr>
              <a:t>eye</a:t>
            </a:r>
            <a:r>
              <a:rPr sz="1600" b="1" spc="10" dirty="0">
                <a:latin typeface="Arial"/>
                <a:cs typeface="Arial"/>
              </a:rPr>
              <a:t> </a:t>
            </a:r>
            <a:r>
              <a:rPr sz="1600" b="1" spc="-5" dirty="0">
                <a:latin typeface="Arial"/>
                <a:cs typeface="Arial"/>
              </a:rPr>
              <a:t>trauma</a:t>
            </a:r>
            <a:r>
              <a:rPr sz="1600" b="1" spc="5" dirty="0">
                <a:latin typeface="Arial"/>
                <a:cs typeface="Arial"/>
              </a:rPr>
              <a:t> </a:t>
            </a:r>
            <a:r>
              <a:rPr sz="1600" b="1" spc="-5" dirty="0">
                <a:latin typeface="Arial"/>
                <a:cs typeface="Arial"/>
              </a:rPr>
              <a:t>during</a:t>
            </a:r>
            <a:r>
              <a:rPr sz="1600" b="1" spc="15" dirty="0">
                <a:latin typeface="Arial"/>
                <a:cs typeface="Arial"/>
              </a:rPr>
              <a:t> </a:t>
            </a:r>
            <a:r>
              <a:rPr sz="1600" b="1" spc="-5" dirty="0">
                <a:latin typeface="Arial"/>
                <a:cs typeface="Arial"/>
              </a:rPr>
              <a:t>Tactical</a:t>
            </a:r>
            <a:r>
              <a:rPr sz="1600" b="1" spc="20" dirty="0">
                <a:latin typeface="Arial"/>
                <a:cs typeface="Arial"/>
              </a:rPr>
              <a:t> </a:t>
            </a:r>
            <a:r>
              <a:rPr sz="1600" b="1" spc="-5" dirty="0">
                <a:latin typeface="Arial"/>
                <a:cs typeface="Arial"/>
              </a:rPr>
              <a:t>Field</a:t>
            </a:r>
            <a:r>
              <a:rPr sz="1600" b="1" spc="15" dirty="0">
                <a:latin typeface="Arial"/>
                <a:cs typeface="Arial"/>
              </a:rPr>
              <a:t> </a:t>
            </a:r>
            <a:r>
              <a:rPr sz="1600" b="1" spc="-5" dirty="0">
                <a:latin typeface="Arial"/>
                <a:cs typeface="Arial"/>
              </a:rPr>
              <a:t>Care</a:t>
            </a:r>
            <a:r>
              <a:rPr sz="1600" b="1" spc="5" dirty="0">
                <a:latin typeface="Arial"/>
                <a:cs typeface="Arial"/>
              </a:rPr>
              <a:t> </a:t>
            </a:r>
            <a:r>
              <a:rPr sz="1600" b="1" spc="-5" dirty="0">
                <a:latin typeface="Arial"/>
                <a:cs typeface="Arial"/>
              </a:rPr>
              <a:t>in</a:t>
            </a:r>
            <a:r>
              <a:rPr sz="1600" b="1" spc="15" dirty="0">
                <a:latin typeface="Arial"/>
                <a:cs typeface="Arial"/>
              </a:rPr>
              <a:t> </a:t>
            </a:r>
            <a:r>
              <a:rPr sz="1600" b="1" spc="-5" dirty="0">
                <a:latin typeface="Arial"/>
                <a:cs typeface="Arial"/>
              </a:rPr>
              <a:t>accordance</a:t>
            </a:r>
            <a:r>
              <a:rPr sz="1600" b="1" dirty="0">
                <a:latin typeface="Arial"/>
                <a:cs typeface="Arial"/>
              </a:rPr>
              <a:t> </a:t>
            </a:r>
            <a:r>
              <a:rPr sz="1600" b="1" spc="-5" dirty="0">
                <a:latin typeface="Arial"/>
                <a:cs typeface="Arial"/>
              </a:rPr>
              <a:t>with</a:t>
            </a:r>
            <a:r>
              <a:rPr sz="1600" b="1" spc="20" dirty="0">
                <a:latin typeface="Arial"/>
                <a:cs typeface="Arial"/>
              </a:rPr>
              <a:t> </a:t>
            </a:r>
            <a:r>
              <a:rPr sz="1600" b="1" spc="-5" dirty="0">
                <a:latin typeface="Arial"/>
                <a:cs typeface="Arial"/>
              </a:rPr>
              <a:t>CoTCCC</a:t>
            </a:r>
            <a:r>
              <a:rPr sz="1600" b="1" dirty="0">
                <a:latin typeface="Arial"/>
                <a:cs typeface="Arial"/>
              </a:rPr>
              <a:t> </a:t>
            </a:r>
            <a:r>
              <a:rPr sz="1600" b="1" spc="-5" dirty="0">
                <a:latin typeface="Arial"/>
                <a:cs typeface="Arial"/>
              </a:rPr>
              <a:t>Guidelines.</a:t>
            </a:r>
            <a:endParaRPr sz="1600">
              <a:latin typeface="Arial"/>
              <a:cs typeface="Arial"/>
            </a:endParaRPr>
          </a:p>
        </p:txBody>
      </p:sp>
      <p:grpSp>
        <p:nvGrpSpPr>
          <p:cNvPr id="8" name="object 8"/>
          <p:cNvGrpSpPr/>
          <p:nvPr/>
        </p:nvGrpSpPr>
        <p:grpSpPr>
          <a:xfrm>
            <a:off x="1437894" y="2523172"/>
            <a:ext cx="9489440" cy="1735455"/>
            <a:chOff x="1437894" y="2523172"/>
            <a:chExt cx="9489440" cy="1735455"/>
          </a:xfrm>
        </p:grpSpPr>
        <p:sp>
          <p:nvSpPr>
            <p:cNvPr id="9" name="object 9"/>
            <p:cNvSpPr/>
            <p:nvPr/>
          </p:nvSpPr>
          <p:spPr>
            <a:xfrm>
              <a:off x="1437894" y="2537460"/>
              <a:ext cx="9489440" cy="0"/>
            </a:xfrm>
            <a:custGeom>
              <a:avLst/>
              <a:gdLst/>
              <a:ahLst/>
              <a:cxnLst/>
              <a:rect l="l" t="t" r="r" b="b"/>
              <a:pathLst>
                <a:path w="9489440">
                  <a:moveTo>
                    <a:pt x="0" y="0"/>
                  </a:moveTo>
                  <a:lnTo>
                    <a:pt x="9489059" y="0"/>
                  </a:lnTo>
                </a:path>
              </a:pathLst>
            </a:custGeom>
            <a:ln w="28575">
              <a:solidFill>
                <a:srgbClr val="898B8B"/>
              </a:solidFill>
              <a:prstDash val="dash"/>
            </a:ln>
          </p:spPr>
          <p:txBody>
            <a:bodyPr wrap="square" lIns="0" tIns="0" rIns="0" bIns="0" rtlCol="0"/>
            <a:lstStyle/>
            <a:p>
              <a:endParaRPr/>
            </a:p>
          </p:txBody>
        </p:sp>
        <p:pic>
          <p:nvPicPr>
            <p:cNvPr id="10" name="object 10"/>
            <p:cNvPicPr/>
            <p:nvPr/>
          </p:nvPicPr>
          <p:blipFill>
            <a:blip r:embed="rId4" cstate="print"/>
            <a:stretch>
              <a:fillRect/>
            </a:stretch>
          </p:blipFill>
          <p:spPr>
            <a:xfrm>
              <a:off x="1444908" y="2845263"/>
              <a:ext cx="183083" cy="183083"/>
            </a:xfrm>
            <a:prstGeom prst="rect">
              <a:avLst/>
            </a:prstGeom>
          </p:spPr>
        </p:pic>
        <p:pic>
          <p:nvPicPr>
            <p:cNvPr id="11" name="object 11"/>
            <p:cNvPicPr/>
            <p:nvPr/>
          </p:nvPicPr>
          <p:blipFill>
            <a:blip r:embed="rId5" cstate="print"/>
            <a:stretch>
              <a:fillRect/>
            </a:stretch>
          </p:blipFill>
          <p:spPr>
            <a:xfrm>
              <a:off x="1444908" y="4075144"/>
              <a:ext cx="183083" cy="183083"/>
            </a:xfrm>
            <a:prstGeom prst="rect">
              <a:avLst/>
            </a:prstGeom>
          </p:spPr>
        </p:pic>
        <p:pic>
          <p:nvPicPr>
            <p:cNvPr id="12" name="object 12"/>
            <p:cNvPicPr/>
            <p:nvPr/>
          </p:nvPicPr>
          <p:blipFill>
            <a:blip r:embed="rId6" cstate="print"/>
            <a:stretch>
              <a:fillRect/>
            </a:stretch>
          </p:blipFill>
          <p:spPr>
            <a:xfrm>
              <a:off x="1451258" y="3270313"/>
              <a:ext cx="170383" cy="170383"/>
            </a:xfrm>
            <a:prstGeom prst="rect">
              <a:avLst/>
            </a:prstGeom>
          </p:spPr>
        </p:pic>
        <p:pic>
          <p:nvPicPr>
            <p:cNvPr id="13" name="object 13"/>
            <p:cNvPicPr/>
            <p:nvPr/>
          </p:nvPicPr>
          <p:blipFill>
            <a:blip r:embed="rId7" cstate="print"/>
            <a:stretch>
              <a:fillRect/>
            </a:stretch>
          </p:blipFill>
          <p:spPr>
            <a:xfrm>
              <a:off x="1444908" y="3263963"/>
              <a:ext cx="183083" cy="183083"/>
            </a:xfrm>
            <a:prstGeom prst="rect">
              <a:avLst/>
            </a:prstGeom>
          </p:spPr>
        </p:pic>
        <p:pic>
          <p:nvPicPr>
            <p:cNvPr id="14" name="object 14"/>
            <p:cNvPicPr/>
            <p:nvPr/>
          </p:nvPicPr>
          <p:blipFill>
            <a:blip r:embed="rId8" cstate="print"/>
            <a:stretch>
              <a:fillRect/>
            </a:stretch>
          </p:blipFill>
          <p:spPr>
            <a:xfrm>
              <a:off x="1451258" y="3695628"/>
              <a:ext cx="170383" cy="170383"/>
            </a:xfrm>
            <a:prstGeom prst="rect">
              <a:avLst/>
            </a:prstGeom>
          </p:spPr>
        </p:pic>
        <p:pic>
          <p:nvPicPr>
            <p:cNvPr id="15" name="object 15"/>
            <p:cNvPicPr/>
            <p:nvPr/>
          </p:nvPicPr>
          <p:blipFill>
            <a:blip r:embed="rId9" cstate="print"/>
            <a:stretch>
              <a:fillRect/>
            </a:stretch>
          </p:blipFill>
          <p:spPr>
            <a:xfrm>
              <a:off x="1444908" y="3689278"/>
              <a:ext cx="183083" cy="183083"/>
            </a:xfrm>
            <a:prstGeom prst="rect">
              <a:avLst/>
            </a:prstGeom>
          </p:spPr>
        </p:pic>
      </p:grpSp>
      <p:sp>
        <p:nvSpPr>
          <p:cNvPr id="16" name="object 16"/>
          <p:cNvSpPr txBox="1"/>
          <p:nvPr/>
        </p:nvSpPr>
        <p:spPr>
          <a:xfrm>
            <a:off x="1343931" y="1835043"/>
            <a:ext cx="307975"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CD9146"/>
                </a:solidFill>
                <a:latin typeface="Arial"/>
                <a:cs typeface="Arial"/>
              </a:rPr>
              <a:t>1</a:t>
            </a:r>
            <a:r>
              <a:rPr sz="2000" b="1" spc="-5" dirty="0">
                <a:solidFill>
                  <a:srgbClr val="CD9146"/>
                </a:solidFill>
                <a:latin typeface="Arial"/>
                <a:cs typeface="Arial"/>
              </a:rPr>
              <a:t>6</a:t>
            </a:r>
            <a:endParaRPr sz="2000">
              <a:latin typeface="Arial"/>
              <a:cs typeface="Arial"/>
            </a:endParaRPr>
          </a:p>
        </p:txBody>
      </p:sp>
      <p:sp>
        <p:nvSpPr>
          <p:cNvPr id="17" name="object 17"/>
          <p:cNvSpPr txBox="1"/>
          <p:nvPr/>
        </p:nvSpPr>
        <p:spPr>
          <a:xfrm>
            <a:off x="4119155" y="6439473"/>
            <a:ext cx="1410970" cy="238760"/>
          </a:xfrm>
          <a:prstGeom prst="rect">
            <a:avLst/>
          </a:prstGeom>
        </p:spPr>
        <p:txBody>
          <a:bodyPr vert="horz" wrap="square" lIns="0" tIns="12065" rIns="0" bIns="0" rtlCol="0">
            <a:spAutoFit/>
          </a:bodyPr>
          <a:lstStyle/>
          <a:p>
            <a:pPr marL="12700">
              <a:lnSpc>
                <a:spcPct val="100000"/>
              </a:lnSpc>
              <a:spcBef>
                <a:spcPts val="95"/>
              </a:spcBef>
            </a:pPr>
            <a:r>
              <a:rPr sz="1400" spc="-5" dirty="0">
                <a:solidFill>
                  <a:srgbClr val="2D3334"/>
                </a:solidFill>
                <a:latin typeface="Arial MT"/>
                <a:cs typeface="Arial MT"/>
              </a:rPr>
              <a:t>=</a:t>
            </a:r>
            <a:r>
              <a:rPr sz="1400" spc="-40" dirty="0">
                <a:solidFill>
                  <a:srgbClr val="2D3334"/>
                </a:solidFill>
                <a:latin typeface="Arial MT"/>
                <a:cs typeface="Arial MT"/>
              </a:rPr>
              <a:t> </a:t>
            </a:r>
            <a:r>
              <a:rPr sz="1400" spc="-5" dirty="0">
                <a:solidFill>
                  <a:srgbClr val="2D3334"/>
                </a:solidFill>
                <a:latin typeface="Arial MT"/>
                <a:cs typeface="Arial MT"/>
              </a:rPr>
              <a:t>Cognitive</a:t>
            </a:r>
            <a:r>
              <a:rPr sz="1400" spc="-45" dirty="0">
                <a:solidFill>
                  <a:srgbClr val="2D3334"/>
                </a:solidFill>
                <a:latin typeface="Arial MT"/>
                <a:cs typeface="Arial MT"/>
              </a:rPr>
              <a:t> </a:t>
            </a:r>
            <a:r>
              <a:rPr sz="1400" spc="-5" dirty="0">
                <a:solidFill>
                  <a:srgbClr val="2D3334"/>
                </a:solidFill>
                <a:latin typeface="Arial MT"/>
                <a:cs typeface="Arial MT"/>
              </a:rPr>
              <a:t>ELOs</a:t>
            </a:r>
            <a:endParaRPr sz="1400">
              <a:latin typeface="Arial MT"/>
              <a:cs typeface="Arial MT"/>
            </a:endParaRPr>
          </a:p>
        </p:txBody>
      </p:sp>
      <p:pic>
        <p:nvPicPr>
          <p:cNvPr id="18" name="object 18"/>
          <p:cNvPicPr/>
          <p:nvPr/>
        </p:nvPicPr>
        <p:blipFill>
          <a:blip r:embed="rId10" cstate="print"/>
          <a:stretch>
            <a:fillRect/>
          </a:stretch>
        </p:blipFill>
        <p:spPr>
          <a:xfrm>
            <a:off x="3857804" y="6461888"/>
            <a:ext cx="213590" cy="213602"/>
          </a:xfrm>
          <a:prstGeom prst="rect">
            <a:avLst/>
          </a:prstGeom>
        </p:spPr>
      </p:pic>
      <p:sp>
        <p:nvSpPr>
          <p:cNvPr id="19" name="object 19"/>
          <p:cNvSpPr txBox="1"/>
          <p:nvPr/>
        </p:nvSpPr>
        <p:spPr>
          <a:xfrm>
            <a:off x="5999705" y="6439473"/>
            <a:ext cx="1685925" cy="238760"/>
          </a:xfrm>
          <a:prstGeom prst="rect">
            <a:avLst/>
          </a:prstGeom>
        </p:spPr>
        <p:txBody>
          <a:bodyPr vert="horz" wrap="square" lIns="0" tIns="12065" rIns="0" bIns="0" rtlCol="0">
            <a:spAutoFit/>
          </a:bodyPr>
          <a:lstStyle/>
          <a:p>
            <a:pPr marL="12700">
              <a:lnSpc>
                <a:spcPct val="100000"/>
              </a:lnSpc>
              <a:spcBef>
                <a:spcPts val="95"/>
              </a:spcBef>
            </a:pPr>
            <a:r>
              <a:rPr sz="1400" spc="-5" dirty="0">
                <a:solidFill>
                  <a:srgbClr val="2D3334"/>
                </a:solidFill>
                <a:latin typeface="Arial MT"/>
                <a:cs typeface="Arial MT"/>
              </a:rPr>
              <a:t>=</a:t>
            </a:r>
            <a:r>
              <a:rPr sz="1400" spc="-40" dirty="0">
                <a:solidFill>
                  <a:srgbClr val="2D3334"/>
                </a:solidFill>
                <a:latin typeface="Arial MT"/>
                <a:cs typeface="Arial MT"/>
              </a:rPr>
              <a:t> </a:t>
            </a:r>
            <a:r>
              <a:rPr sz="1400" spc="-5" dirty="0">
                <a:solidFill>
                  <a:srgbClr val="2D3334"/>
                </a:solidFill>
                <a:latin typeface="Arial MT"/>
                <a:cs typeface="Arial MT"/>
              </a:rPr>
              <a:t>Performance</a:t>
            </a:r>
            <a:r>
              <a:rPr sz="1400" spc="-55" dirty="0">
                <a:solidFill>
                  <a:srgbClr val="2D3334"/>
                </a:solidFill>
                <a:latin typeface="Arial MT"/>
                <a:cs typeface="Arial MT"/>
              </a:rPr>
              <a:t> </a:t>
            </a:r>
            <a:r>
              <a:rPr sz="1400" spc="-5" dirty="0">
                <a:solidFill>
                  <a:srgbClr val="2D3334"/>
                </a:solidFill>
                <a:latin typeface="Arial MT"/>
                <a:cs typeface="Arial MT"/>
              </a:rPr>
              <a:t>ELOs</a:t>
            </a:r>
            <a:endParaRPr sz="1400">
              <a:latin typeface="Arial MT"/>
              <a:cs typeface="Arial MT"/>
            </a:endParaRPr>
          </a:p>
        </p:txBody>
      </p:sp>
      <p:sp>
        <p:nvSpPr>
          <p:cNvPr id="20" name="object 20"/>
          <p:cNvSpPr txBox="1"/>
          <p:nvPr/>
        </p:nvSpPr>
        <p:spPr>
          <a:xfrm>
            <a:off x="3267746" y="1007631"/>
            <a:ext cx="579755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505050"/>
                </a:solidFill>
                <a:latin typeface="Arial"/>
                <a:cs typeface="Arial"/>
              </a:rPr>
              <a:t>1</a:t>
            </a:r>
            <a:r>
              <a:rPr sz="2400" b="1" spc="-15" dirty="0">
                <a:solidFill>
                  <a:srgbClr val="505050"/>
                </a:solidFill>
                <a:latin typeface="Arial"/>
                <a:cs typeface="Arial"/>
              </a:rPr>
              <a:t> </a:t>
            </a:r>
            <a:r>
              <a:rPr sz="2400" b="1" dirty="0">
                <a:solidFill>
                  <a:srgbClr val="505050"/>
                </a:solidFill>
                <a:latin typeface="Arial"/>
                <a:cs typeface="Arial"/>
              </a:rPr>
              <a:t>x</a:t>
            </a:r>
            <a:r>
              <a:rPr sz="2400" b="1" spc="-10" dirty="0">
                <a:solidFill>
                  <a:srgbClr val="505050"/>
                </a:solidFill>
                <a:latin typeface="Arial"/>
                <a:cs typeface="Arial"/>
              </a:rPr>
              <a:t> </a:t>
            </a:r>
            <a:r>
              <a:rPr sz="2400" b="1" spc="-5" dirty="0">
                <a:solidFill>
                  <a:srgbClr val="CD9146"/>
                </a:solidFill>
                <a:latin typeface="Arial"/>
                <a:cs typeface="Arial"/>
              </a:rPr>
              <a:t>TERMINAL</a:t>
            </a:r>
            <a:r>
              <a:rPr sz="2400" b="1" spc="-10" dirty="0">
                <a:solidFill>
                  <a:srgbClr val="CD9146"/>
                </a:solidFill>
                <a:latin typeface="Arial"/>
                <a:cs typeface="Arial"/>
              </a:rPr>
              <a:t> </a:t>
            </a:r>
            <a:r>
              <a:rPr sz="2400" b="1" spc="-5" dirty="0">
                <a:solidFill>
                  <a:srgbClr val="CD9146"/>
                </a:solidFill>
                <a:latin typeface="Arial"/>
                <a:cs typeface="Arial"/>
              </a:rPr>
              <a:t>LEARNING</a:t>
            </a:r>
            <a:r>
              <a:rPr sz="2400" b="1" spc="-15" dirty="0">
                <a:solidFill>
                  <a:srgbClr val="CD9146"/>
                </a:solidFill>
                <a:latin typeface="Arial"/>
                <a:cs typeface="Arial"/>
              </a:rPr>
              <a:t> </a:t>
            </a:r>
            <a:r>
              <a:rPr sz="2400" b="1" spc="-5" dirty="0">
                <a:solidFill>
                  <a:srgbClr val="CD9146"/>
                </a:solidFill>
                <a:latin typeface="Arial"/>
                <a:cs typeface="Arial"/>
              </a:rPr>
              <a:t>OBJECTIVES</a:t>
            </a:r>
            <a:endParaRPr sz="2400">
              <a:latin typeface="Arial"/>
              <a:cs typeface="Arial"/>
            </a:endParaRPr>
          </a:p>
        </p:txBody>
      </p:sp>
      <p:sp>
        <p:nvSpPr>
          <p:cNvPr id="21" name="object 21"/>
          <p:cNvSpPr txBox="1"/>
          <p:nvPr/>
        </p:nvSpPr>
        <p:spPr>
          <a:xfrm>
            <a:off x="717798" y="6393843"/>
            <a:ext cx="1670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CD9146"/>
                </a:solidFill>
                <a:latin typeface="Arial"/>
                <a:cs typeface="Arial"/>
              </a:rPr>
              <a:t>#</a:t>
            </a:r>
            <a:endParaRPr sz="2000">
              <a:latin typeface="Arial"/>
              <a:cs typeface="Arial"/>
            </a:endParaRPr>
          </a:p>
        </p:txBody>
      </p:sp>
      <p:sp>
        <p:nvSpPr>
          <p:cNvPr id="22" name="object 22"/>
          <p:cNvSpPr txBox="1"/>
          <p:nvPr/>
        </p:nvSpPr>
        <p:spPr>
          <a:xfrm>
            <a:off x="991985" y="6439473"/>
            <a:ext cx="2661920" cy="238760"/>
          </a:xfrm>
          <a:prstGeom prst="rect">
            <a:avLst/>
          </a:prstGeom>
        </p:spPr>
        <p:txBody>
          <a:bodyPr vert="horz" wrap="square" lIns="0" tIns="12065" rIns="0" bIns="0" rtlCol="0">
            <a:spAutoFit/>
          </a:bodyPr>
          <a:lstStyle/>
          <a:p>
            <a:pPr marL="12700">
              <a:lnSpc>
                <a:spcPct val="100000"/>
              </a:lnSpc>
              <a:spcBef>
                <a:spcPts val="95"/>
              </a:spcBef>
            </a:pPr>
            <a:r>
              <a:rPr sz="1400" spc="-5" dirty="0">
                <a:solidFill>
                  <a:srgbClr val="2D3334"/>
                </a:solidFill>
                <a:latin typeface="Arial MT"/>
                <a:cs typeface="Arial MT"/>
              </a:rPr>
              <a:t>=</a:t>
            </a:r>
            <a:r>
              <a:rPr sz="1400" spc="-25" dirty="0">
                <a:solidFill>
                  <a:srgbClr val="2D3334"/>
                </a:solidFill>
                <a:latin typeface="Arial MT"/>
                <a:cs typeface="Arial MT"/>
              </a:rPr>
              <a:t> </a:t>
            </a:r>
            <a:r>
              <a:rPr sz="1400" b="1" spc="-5" dirty="0">
                <a:solidFill>
                  <a:srgbClr val="2D3334"/>
                </a:solidFill>
                <a:latin typeface="Arial"/>
                <a:cs typeface="Arial"/>
              </a:rPr>
              <a:t>Terminal</a:t>
            </a:r>
            <a:r>
              <a:rPr sz="1400" b="1" spc="-25" dirty="0">
                <a:solidFill>
                  <a:srgbClr val="2D3334"/>
                </a:solidFill>
                <a:latin typeface="Arial"/>
                <a:cs typeface="Arial"/>
              </a:rPr>
              <a:t> </a:t>
            </a:r>
            <a:r>
              <a:rPr sz="1400" b="1" spc="-5" dirty="0">
                <a:solidFill>
                  <a:srgbClr val="2D3334"/>
                </a:solidFill>
                <a:latin typeface="Arial"/>
                <a:cs typeface="Arial"/>
              </a:rPr>
              <a:t>Learning</a:t>
            </a:r>
            <a:r>
              <a:rPr sz="1400" b="1" spc="-30" dirty="0">
                <a:solidFill>
                  <a:srgbClr val="2D3334"/>
                </a:solidFill>
                <a:latin typeface="Arial"/>
                <a:cs typeface="Arial"/>
              </a:rPr>
              <a:t> </a:t>
            </a:r>
            <a:r>
              <a:rPr sz="1400" b="1" spc="-5" dirty="0">
                <a:solidFill>
                  <a:srgbClr val="2D3334"/>
                </a:solidFill>
                <a:latin typeface="Arial"/>
                <a:cs typeface="Arial"/>
              </a:rPr>
              <a:t>Objectives</a:t>
            </a:r>
            <a:endParaRPr sz="1400">
              <a:latin typeface="Arial"/>
              <a:cs typeface="Arial"/>
            </a:endParaRPr>
          </a:p>
        </p:txBody>
      </p:sp>
      <p:sp>
        <p:nvSpPr>
          <p:cNvPr id="23" name="object 23"/>
          <p:cNvSpPr txBox="1"/>
          <p:nvPr/>
        </p:nvSpPr>
        <p:spPr>
          <a:xfrm>
            <a:off x="3102576" y="5285863"/>
            <a:ext cx="598487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505050"/>
                </a:solidFill>
                <a:latin typeface="Arial"/>
                <a:cs typeface="Arial"/>
              </a:rPr>
              <a:t>04 </a:t>
            </a:r>
            <a:r>
              <a:rPr sz="2400" b="1" dirty="0">
                <a:solidFill>
                  <a:srgbClr val="505050"/>
                </a:solidFill>
                <a:latin typeface="Arial"/>
                <a:cs typeface="Arial"/>
              </a:rPr>
              <a:t>x</a:t>
            </a:r>
            <a:r>
              <a:rPr sz="2400" b="1" spc="-5" dirty="0">
                <a:solidFill>
                  <a:srgbClr val="505050"/>
                </a:solidFill>
                <a:latin typeface="Arial"/>
                <a:cs typeface="Arial"/>
              </a:rPr>
              <a:t> </a:t>
            </a:r>
            <a:r>
              <a:rPr sz="2400" b="1" spc="-5" dirty="0">
                <a:solidFill>
                  <a:srgbClr val="CD9146"/>
                </a:solidFill>
                <a:latin typeface="Arial"/>
                <a:cs typeface="Arial"/>
              </a:rPr>
              <a:t>ENABLING</a:t>
            </a:r>
            <a:r>
              <a:rPr sz="2400" b="1" spc="-10" dirty="0">
                <a:solidFill>
                  <a:srgbClr val="CD9146"/>
                </a:solidFill>
                <a:latin typeface="Arial"/>
                <a:cs typeface="Arial"/>
              </a:rPr>
              <a:t> </a:t>
            </a:r>
            <a:r>
              <a:rPr sz="2400" b="1" spc="-5" dirty="0">
                <a:solidFill>
                  <a:srgbClr val="CD9146"/>
                </a:solidFill>
                <a:latin typeface="Arial"/>
                <a:cs typeface="Arial"/>
              </a:rPr>
              <a:t>LEARNING</a:t>
            </a:r>
            <a:r>
              <a:rPr sz="2400" b="1" spc="-10" dirty="0">
                <a:solidFill>
                  <a:srgbClr val="CD9146"/>
                </a:solidFill>
                <a:latin typeface="Arial"/>
                <a:cs typeface="Arial"/>
              </a:rPr>
              <a:t> </a:t>
            </a:r>
            <a:r>
              <a:rPr sz="2400" b="1" spc="-5" dirty="0">
                <a:solidFill>
                  <a:srgbClr val="CD9146"/>
                </a:solidFill>
                <a:latin typeface="Arial"/>
                <a:cs typeface="Arial"/>
              </a:rPr>
              <a:t>OBJECTIVES</a:t>
            </a:r>
            <a:endParaRPr sz="2400">
              <a:latin typeface="Arial"/>
              <a:cs typeface="Arial"/>
            </a:endParaRPr>
          </a:p>
        </p:txBody>
      </p:sp>
      <p:sp>
        <p:nvSpPr>
          <p:cNvPr id="24" name="object 24"/>
          <p:cNvSpPr txBox="1"/>
          <p:nvPr/>
        </p:nvSpPr>
        <p:spPr>
          <a:xfrm>
            <a:off x="2373350" y="3605944"/>
            <a:ext cx="8373109" cy="1153795"/>
          </a:xfrm>
          <a:prstGeom prst="rect">
            <a:avLst/>
          </a:prstGeom>
        </p:spPr>
        <p:txBody>
          <a:bodyPr vert="horz" wrap="square" lIns="0" tIns="12700" rIns="0" bIns="0" rtlCol="0">
            <a:spAutoFit/>
          </a:bodyPr>
          <a:lstStyle/>
          <a:p>
            <a:pPr marL="12700">
              <a:lnSpc>
                <a:spcPct val="100000"/>
              </a:lnSpc>
              <a:spcBef>
                <a:spcPts val="100"/>
              </a:spcBef>
            </a:pPr>
            <a:r>
              <a:rPr sz="1600" spc="-5" dirty="0">
                <a:latin typeface="Arial MT"/>
                <a:cs typeface="Arial MT"/>
              </a:rPr>
              <a:t>Demonstrate</a:t>
            </a:r>
            <a:r>
              <a:rPr sz="1600" spc="10" dirty="0">
                <a:latin typeface="Arial MT"/>
                <a:cs typeface="Arial MT"/>
              </a:rPr>
              <a:t> </a:t>
            </a:r>
            <a:r>
              <a:rPr sz="1600" spc="-5" dirty="0">
                <a:latin typeface="Arial MT"/>
                <a:cs typeface="Arial MT"/>
              </a:rPr>
              <a:t>the</a:t>
            </a:r>
            <a:r>
              <a:rPr sz="1600" spc="10" dirty="0">
                <a:latin typeface="Arial MT"/>
                <a:cs typeface="Arial MT"/>
              </a:rPr>
              <a:t> </a:t>
            </a:r>
            <a:r>
              <a:rPr sz="1600" spc="-5" dirty="0">
                <a:latin typeface="Arial MT"/>
                <a:cs typeface="Arial MT"/>
              </a:rPr>
              <a:t>application of</a:t>
            </a:r>
            <a:r>
              <a:rPr sz="1600" spc="10" dirty="0">
                <a:latin typeface="Arial MT"/>
                <a:cs typeface="Arial MT"/>
              </a:rPr>
              <a:t> </a:t>
            </a:r>
            <a:r>
              <a:rPr sz="1600" dirty="0">
                <a:latin typeface="Arial MT"/>
                <a:cs typeface="Arial MT"/>
              </a:rPr>
              <a:t>a</a:t>
            </a:r>
            <a:r>
              <a:rPr sz="1600" spc="5" dirty="0">
                <a:latin typeface="Arial MT"/>
                <a:cs typeface="Arial MT"/>
              </a:rPr>
              <a:t> </a:t>
            </a:r>
            <a:r>
              <a:rPr sz="1600" spc="-5" dirty="0">
                <a:latin typeface="Arial MT"/>
                <a:cs typeface="Arial MT"/>
              </a:rPr>
              <a:t>rigid</a:t>
            </a:r>
            <a:r>
              <a:rPr sz="1600" spc="5" dirty="0">
                <a:latin typeface="Arial MT"/>
                <a:cs typeface="Arial MT"/>
              </a:rPr>
              <a:t> </a:t>
            </a:r>
            <a:r>
              <a:rPr sz="1600" spc="-5" dirty="0">
                <a:latin typeface="Arial MT"/>
                <a:cs typeface="Arial MT"/>
              </a:rPr>
              <a:t>eye</a:t>
            </a:r>
            <a:r>
              <a:rPr sz="1600" dirty="0">
                <a:latin typeface="Arial MT"/>
                <a:cs typeface="Arial MT"/>
              </a:rPr>
              <a:t> </a:t>
            </a:r>
            <a:r>
              <a:rPr sz="1600" spc="-5" dirty="0">
                <a:latin typeface="Arial MT"/>
                <a:cs typeface="Arial MT"/>
              </a:rPr>
              <a:t>shield</a:t>
            </a:r>
            <a:r>
              <a:rPr sz="1600" spc="-10" dirty="0">
                <a:latin typeface="Arial MT"/>
                <a:cs typeface="Arial MT"/>
              </a:rPr>
              <a:t> </a:t>
            </a:r>
            <a:r>
              <a:rPr sz="1600" spc="-5" dirty="0">
                <a:latin typeface="Arial MT"/>
                <a:cs typeface="Arial MT"/>
              </a:rPr>
              <a:t>to</a:t>
            </a:r>
            <a:r>
              <a:rPr sz="1600" spc="15" dirty="0">
                <a:latin typeface="Arial MT"/>
                <a:cs typeface="Arial MT"/>
              </a:rPr>
              <a:t> </a:t>
            </a:r>
            <a:r>
              <a:rPr sz="1600" dirty="0">
                <a:latin typeface="Arial MT"/>
                <a:cs typeface="Arial MT"/>
              </a:rPr>
              <a:t>a </a:t>
            </a:r>
            <a:r>
              <a:rPr sz="1600" spc="-5" dirty="0">
                <a:latin typeface="Arial MT"/>
                <a:cs typeface="Arial MT"/>
              </a:rPr>
              <a:t>trauma</a:t>
            </a:r>
            <a:r>
              <a:rPr sz="1600" spc="20" dirty="0">
                <a:latin typeface="Arial MT"/>
                <a:cs typeface="Arial MT"/>
              </a:rPr>
              <a:t> </a:t>
            </a:r>
            <a:r>
              <a:rPr sz="1600" spc="-5" dirty="0">
                <a:latin typeface="Arial MT"/>
                <a:cs typeface="Arial MT"/>
              </a:rPr>
              <a:t>casualty</a:t>
            </a:r>
            <a:r>
              <a:rPr sz="1600" spc="5" dirty="0">
                <a:latin typeface="Arial MT"/>
                <a:cs typeface="Arial MT"/>
              </a:rPr>
              <a:t> </a:t>
            </a:r>
            <a:r>
              <a:rPr sz="1600" spc="-5" dirty="0">
                <a:latin typeface="Arial MT"/>
                <a:cs typeface="Arial MT"/>
              </a:rPr>
              <a:t>in</a:t>
            </a:r>
            <a:r>
              <a:rPr sz="1600" dirty="0">
                <a:latin typeface="Arial MT"/>
                <a:cs typeface="Arial MT"/>
              </a:rPr>
              <a:t> </a:t>
            </a:r>
            <a:r>
              <a:rPr sz="1600" spc="-5" dirty="0">
                <a:latin typeface="Arial MT"/>
                <a:cs typeface="Arial MT"/>
              </a:rPr>
              <a:t>Tactical Field</a:t>
            </a:r>
            <a:r>
              <a:rPr sz="1600" spc="-10" dirty="0">
                <a:latin typeface="Arial MT"/>
                <a:cs typeface="Arial MT"/>
              </a:rPr>
              <a:t> </a:t>
            </a:r>
            <a:r>
              <a:rPr sz="1600" spc="-5" dirty="0">
                <a:latin typeface="Arial MT"/>
                <a:cs typeface="Arial MT"/>
              </a:rPr>
              <a:t>Care.</a:t>
            </a:r>
            <a:endParaRPr sz="1600">
              <a:latin typeface="Arial MT"/>
              <a:cs typeface="Arial MT"/>
            </a:endParaRPr>
          </a:p>
          <a:p>
            <a:pPr marL="12700" marR="5080">
              <a:lnSpc>
                <a:spcPct val="100000"/>
              </a:lnSpc>
              <a:spcBef>
                <a:spcPts val="1200"/>
              </a:spcBef>
            </a:pPr>
            <a:r>
              <a:rPr sz="1600" spc="-5" dirty="0">
                <a:latin typeface="Arial MT"/>
                <a:cs typeface="Arial MT"/>
              </a:rPr>
              <a:t>Identify</a:t>
            </a:r>
            <a:r>
              <a:rPr sz="1600" spc="10" dirty="0">
                <a:latin typeface="Arial MT"/>
                <a:cs typeface="Arial MT"/>
              </a:rPr>
              <a:t> </a:t>
            </a:r>
            <a:r>
              <a:rPr sz="1600" spc="-5" dirty="0">
                <a:latin typeface="Arial MT"/>
                <a:cs typeface="Arial MT"/>
              </a:rPr>
              <a:t>any</a:t>
            </a:r>
            <a:r>
              <a:rPr sz="1600" spc="10" dirty="0">
                <a:latin typeface="Arial MT"/>
                <a:cs typeface="Arial MT"/>
              </a:rPr>
              <a:t> </a:t>
            </a:r>
            <a:r>
              <a:rPr sz="1600" spc="-5" dirty="0">
                <a:latin typeface="Arial MT"/>
                <a:cs typeface="Arial MT"/>
              </a:rPr>
              <a:t>evidence-based</a:t>
            </a:r>
            <a:r>
              <a:rPr sz="1600" spc="-15" dirty="0">
                <a:latin typeface="Arial MT"/>
                <a:cs typeface="Arial MT"/>
              </a:rPr>
              <a:t> </a:t>
            </a:r>
            <a:r>
              <a:rPr sz="1600" spc="-5" dirty="0">
                <a:latin typeface="Arial MT"/>
                <a:cs typeface="Arial MT"/>
              </a:rPr>
              <a:t>medicine,</a:t>
            </a:r>
            <a:r>
              <a:rPr sz="1600" dirty="0">
                <a:latin typeface="Arial MT"/>
                <a:cs typeface="Arial MT"/>
              </a:rPr>
              <a:t> </a:t>
            </a:r>
            <a:r>
              <a:rPr sz="1600" spc="-5" dirty="0">
                <a:latin typeface="Arial MT"/>
                <a:cs typeface="Arial MT"/>
              </a:rPr>
              <a:t>best</a:t>
            </a:r>
            <a:r>
              <a:rPr sz="1600" spc="15" dirty="0">
                <a:latin typeface="Arial MT"/>
                <a:cs typeface="Arial MT"/>
              </a:rPr>
              <a:t> </a:t>
            </a:r>
            <a:r>
              <a:rPr sz="1600" spc="-5" dirty="0">
                <a:latin typeface="Arial MT"/>
                <a:cs typeface="Arial MT"/>
              </a:rPr>
              <a:t>practices,</a:t>
            </a:r>
            <a:r>
              <a:rPr sz="1600" dirty="0">
                <a:latin typeface="Arial MT"/>
                <a:cs typeface="Arial MT"/>
              </a:rPr>
              <a:t> </a:t>
            </a:r>
            <a:r>
              <a:rPr sz="1600" spc="-5" dirty="0">
                <a:latin typeface="Arial MT"/>
                <a:cs typeface="Arial MT"/>
              </a:rPr>
              <a:t>casualty</a:t>
            </a:r>
            <a:r>
              <a:rPr sz="1600" dirty="0">
                <a:latin typeface="Arial MT"/>
                <a:cs typeface="Arial MT"/>
              </a:rPr>
              <a:t> </a:t>
            </a:r>
            <a:r>
              <a:rPr sz="1600" spc="-5" dirty="0">
                <a:latin typeface="Arial MT"/>
                <a:cs typeface="Arial MT"/>
              </a:rPr>
              <a:t>data,</a:t>
            </a:r>
            <a:r>
              <a:rPr sz="1600" spc="20" dirty="0">
                <a:latin typeface="Arial MT"/>
                <a:cs typeface="Arial MT"/>
              </a:rPr>
              <a:t> </a:t>
            </a:r>
            <a:r>
              <a:rPr sz="1600" spc="-5" dirty="0">
                <a:latin typeface="Arial MT"/>
                <a:cs typeface="Arial MT"/>
              </a:rPr>
              <a:t>and</a:t>
            </a:r>
            <a:r>
              <a:rPr sz="1600" spc="5" dirty="0">
                <a:latin typeface="Arial MT"/>
                <a:cs typeface="Arial MT"/>
              </a:rPr>
              <a:t> </a:t>
            </a:r>
            <a:r>
              <a:rPr sz="1600" spc="-5" dirty="0">
                <a:latin typeface="Arial MT"/>
                <a:cs typeface="Arial MT"/>
              </a:rPr>
              <a:t>Subject Matter </a:t>
            </a:r>
            <a:r>
              <a:rPr sz="1600" dirty="0">
                <a:latin typeface="Arial MT"/>
                <a:cs typeface="Arial MT"/>
              </a:rPr>
              <a:t> </a:t>
            </a:r>
            <a:r>
              <a:rPr sz="1600" spc="-5" dirty="0">
                <a:latin typeface="Arial MT"/>
                <a:cs typeface="Arial MT"/>
              </a:rPr>
              <a:t>Expert</a:t>
            </a:r>
            <a:r>
              <a:rPr sz="1600" spc="5" dirty="0">
                <a:latin typeface="Arial MT"/>
                <a:cs typeface="Arial MT"/>
              </a:rPr>
              <a:t> </a:t>
            </a:r>
            <a:r>
              <a:rPr sz="1600" spc="-5" dirty="0">
                <a:latin typeface="Arial MT"/>
                <a:cs typeface="Arial MT"/>
              </a:rPr>
              <a:t>consensus on</a:t>
            </a:r>
            <a:r>
              <a:rPr sz="1600" spc="10" dirty="0">
                <a:latin typeface="Arial MT"/>
                <a:cs typeface="Arial MT"/>
              </a:rPr>
              <a:t> </a:t>
            </a:r>
            <a:r>
              <a:rPr sz="1600" spc="-5" dirty="0">
                <a:latin typeface="Arial MT"/>
                <a:cs typeface="Arial MT"/>
              </a:rPr>
              <a:t>the</a:t>
            </a:r>
            <a:r>
              <a:rPr sz="1600" spc="5" dirty="0">
                <a:latin typeface="Arial MT"/>
                <a:cs typeface="Arial MT"/>
              </a:rPr>
              <a:t> </a:t>
            </a:r>
            <a:r>
              <a:rPr sz="1600" spc="-5" dirty="0">
                <a:latin typeface="Arial MT"/>
                <a:cs typeface="Arial MT"/>
              </a:rPr>
              <a:t>management</a:t>
            </a:r>
            <a:r>
              <a:rPr sz="1600" spc="30" dirty="0">
                <a:latin typeface="Arial MT"/>
                <a:cs typeface="Arial MT"/>
              </a:rPr>
              <a:t> </a:t>
            </a:r>
            <a:r>
              <a:rPr sz="1600" spc="-5" dirty="0">
                <a:latin typeface="Arial MT"/>
                <a:cs typeface="Arial MT"/>
              </a:rPr>
              <a:t>of</a:t>
            </a:r>
            <a:r>
              <a:rPr sz="1600" spc="10" dirty="0">
                <a:latin typeface="Arial MT"/>
                <a:cs typeface="Arial MT"/>
              </a:rPr>
              <a:t> </a:t>
            </a:r>
            <a:r>
              <a:rPr sz="1600" spc="-5" dirty="0">
                <a:latin typeface="Arial MT"/>
                <a:cs typeface="Arial MT"/>
              </a:rPr>
              <a:t>penetrating</a:t>
            </a:r>
            <a:r>
              <a:rPr sz="1600" spc="10" dirty="0">
                <a:latin typeface="Arial MT"/>
                <a:cs typeface="Arial MT"/>
              </a:rPr>
              <a:t> </a:t>
            </a:r>
            <a:r>
              <a:rPr sz="1600" spc="-5" dirty="0">
                <a:latin typeface="Arial MT"/>
                <a:cs typeface="Arial MT"/>
              </a:rPr>
              <a:t>eye</a:t>
            </a:r>
            <a:r>
              <a:rPr sz="1600" spc="5" dirty="0">
                <a:latin typeface="Arial MT"/>
                <a:cs typeface="Arial MT"/>
              </a:rPr>
              <a:t> </a:t>
            </a:r>
            <a:r>
              <a:rPr sz="1600" spc="-5" dirty="0">
                <a:latin typeface="Arial MT"/>
                <a:cs typeface="Arial MT"/>
              </a:rPr>
              <a:t>trauma</a:t>
            </a:r>
            <a:r>
              <a:rPr sz="1600" spc="15" dirty="0">
                <a:latin typeface="Arial MT"/>
                <a:cs typeface="Arial MT"/>
              </a:rPr>
              <a:t> </a:t>
            </a:r>
            <a:r>
              <a:rPr sz="1600" spc="-5" dirty="0">
                <a:latin typeface="Arial MT"/>
                <a:cs typeface="Arial MT"/>
              </a:rPr>
              <a:t>management</a:t>
            </a:r>
            <a:r>
              <a:rPr sz="1600" spc="30" dirty="0">
                <a:latin typeface="Arial MT"/>
                <a:cs typeface="Arial MT"/>
              </a:rPr>
              <a:t> </a:t>
            </a:r>
            <a:r>
              <a:rPr sz="1600" spc="-5" dirty="0">
                <a:latin typeface="Arial MT"/>
                <a:cs typeface="Arial MT"/>
              </a:rPr>
              <a:t>techniques</a:t>
            </a:r>
            <a:r>
              <a:rPr sz="1600" dirty="0">
                <a:latin typeface="Arial MT"/>
                <a:cs typeface="Arial MT"/>
              </a:rPr>
              <a:t> </a:t>
            </a:r>
            <a:r>
              <a:rPr sz="1600" spc="-5" dirty="0">
                <a:latin typeface="Arial MT"/>
                <a:cs typeface="Arial MT"/>
              </a:rPr>
              <a:t>in </a:t>
            </a:r>
            <a:r>
              <a:rPr sz="1600" spc="-430" dirty="0">
                <a:latin typeface="Arial MT"/>
                <a:cs typeface="Arial MT"/>
              </a:rPr>
              <a:t> </a:t>
            </a:r>
            <a:r>
              <a:rPr sz="1600" spc="-5" dirty="0">
                <a:latin typeface="Arial MT"/>
                <a:cs typeface="Arial MT"/>
              </a:rPr>
              <a:t>Tactical</a:t>
            </a:r>
            <a:r>
              <a:rPr sz="1600" spc="-15" dirty="0">
                <a:latin typeface="Arial MT"/>
                <a:cs typeface="Arial MT"/>
              </a:rPr>
              <a:t> </a:t>
            </a:r>
            <a:r>
              <a:rPr sz="1600" spc="-5" dirty="0">
                <a:latin typeface="Arial MT"/>
                <a:cs typeface="Arial MT"/>
              </a:rPr>
              <a:t>Field</a:t>
            </a:r>
            <a:r>
              <a:rPr sz="1600" spc="-15" dirty="0">
                <a:latin typeface="Arial MT"/>
                <a:cs typeface="Arial MT"/>
              </a:rPr>
              <a:t> </a:t>
            </a:r>
            <a:r>
              <a:rPr sz="1600" spc="-5" dirty="0">
                <a:latin typeface="Arial MT"/>
                <a:cs typeface="Arial MT"/>
              </a:rPr>
              <a:t>Care</a:t>
            </a:r>
            <a:endParaRPr sz="1600">
              <a:latin typeface="Arial MT"/>
              <a:cs typeface="Arial MT"/>
            </a:endParaRPr>
          </a:p>
        </p:txBody>
      </p:sp>
      <p:sp>
        <p:nvSpPr>
          <p:cNvPr id="25" name="object 25"/>
          <p:cNvSpPr txBox="1"/>
          <p:nvPr/>
        </p:nvSpPr>
        <p:spPr>
          <a:xfrm>
            <a:off x="1767668" y="2786838"/>
            <a:ext cx="7611109" cy="666115"/>
          </a:xfrm>
          <a:prstGeom prst="rect">
            <a:avLst/>
          </a:prstGeom>
        </p:spPr>
        <p:txBody>
          <a:bodyPr vert="horz" wrap="square" lIns="0" tIns="12700" rIns="0" bIns="0" rtlCol="0">
            <a:spAutoFit/>
          </a:bodyPr>
          <a:lstStyle/>
          <a:p>
            <a:pPr marL="617855" lvl="1" indent="-605790">
              <a:lnSpc>
                <a:spcPct val="100000"/>
              </a:lnSpc>
              <a:spcBef>
                <a:spcPts val="100"/>
              </a:spcBef>
              <a:buFont typeface="Arial"/>
              <a:buAutoNum type="arabicPeriod"/>
              <a:tabLst>
                <a:tab pos="617855" algn="l"/>
                <a:tab pos="618490" algn="l"/>
              </a:tabLst>
            </a:pPr>
            <a:r>
              <a:rPr sz="2400" spc="-7" baseline="1736" dirty="0">
                <a:latin typeface="Arial MT"/>
                <a:cs typeface="Arial MT"/>
              </a:rPr>
              <a:t>Identify</a:t>
            </a:r>
            <a:r>
              <a:rPr sz="2400" spc="22" baseline="1736" dirty="0">
                <a:latin typeface="Arial MT"/>
                <a:cs typeface="Arial MT"/>
              </a:rPr>
              <a:t> </a:t>
            </a:r>
            <a:r>
              <a:rPr sz="2400" spc="-7" baseline="1736" dirty="0">
                <a:latin typeface="Arial MT"/>
                <a:cs typeface="Arial MT"/>
              </a:rPr>
              <a:t>basic</a:t>
            </a:r>
            <a:r>
              <a:rPr sz="2400" baseline="1736" dirty="0">
                <a:latin typeface="Arial MT"/>
                <a:cs typeface="Arial MT"/>
              </a:rPr>
              <a:t> </a:t>
            </a:r>
            <a:r>
              <a:rPr sz="2400" spc="-7" baseline="1736" dirty="0">
                <a:latin typeface="Arial MT"/>
                <a:cs typeface="Arial MT"/>
              </a:rPr>
              <a:t>care</a:t>
            </a:r>
            <a:r>
              <a:rPr sz="2400" spc="7" baseline="1736" dirty="0">
                <a:latin typeface="Arial MT"/>
                <a:cs typeface="Arial MT"/>
              </a:rPr>
              <a:t> </a:t>
            </a:r>
            <a:r>
              <a:rPr sz="2400" spc="-7" baseline="1736" dirty="0">
                <a:latin typeface="Arial MT"/>
                <a:cs typeface="Arial MT"/>
              </a:rPr>
              <a:t>of</a:t>
            </a:r>
            <a:r>
              <a:rPr sz="2400" spc="15" baseline="1736" dirty="0">
                <a:latin typeface="Arial MT"/>
                <a:cs typeface="Arial MT"/>
              </a:rPr>
              <a:t> </a:t>
            </a:r>
            <a:r>
              <a:rPr sz="2400" spc="-7" baseline="1736" dirty="0">
                <a:latin typeface="Arial MT"/>
                <a:cs typeface="Arial MT"/>
              </a:rPr>
              <a:t>an</a:t>
            </a:r>
            <a:r>
              <a:rPr sz="2400" spc="7" baseline="1736" dirty="0">
                <a:latin typeface="Arial MT"/>
                <a:cs typeface="Arial MT"/>
              </a:rPr>
              <a:t> </a:t>
            </a:r>
            <a:r>
              <a:rPr sz="2400" spc="-7" baseline="1736" dirty="0">
                <a:latin typeface="Arial MT"/>
                <a:cs typeface="Arial MT"/>
              </a:rPr>
              <a:t>eye injury</a:t>
            </a:r>
            <a:r>
              <a:rPr sz="2400" baseline="1736" dirty="0">
                <a:latin typeface="Arial MT"/>
                <a:cs typeface="Arial MT"/>
              </a:rPr>
              <a:t> </a:t>
            </a:r>
            <a:r>
              <a:rPr sz="2400" spc="-7" baseline="1736" dirty="0">
                <a:latin typeface="Arial MT"/>
                <a:cs typeface="Arial MT"/>
              </a:rPr>
              <a:t>in</a:t>
            </a:r>
            <a:r>
              <a:rPr sz="2400" spc="7" baseline="1736" dirty="0">
                <a:latin typeface="Arial MT"/>
                <a:cs typeface="Arial MT"/>
              </a:rPr>
              <a:t> </a:t>
            </a:r>
            <a:r>
              <a:rPr sz="2400" spc="-7" baseline="1736" dirty="0">
                <a:latin typeface="Arial MT"/>
                <a:cs typeface="Arial MT"/>
              </a:rPr>
              <a:t>accordance</a:t>
            </a:r>
            <a:r>
              <a:rPr sz="2400" spc="-15" baseline="1736" dirty="0">
                <a:latin typeface="Arial MT"/>
                <a:cs typeface="Arial MT"/>
              </a:rPr>
              <a:t> </a:t>
            </a:r>
            <a:r>
              <a:rPr sz="2400" spc="-7" baseline="1736" dirty="0">
                <a:latin typeface="Arial MT"/>
                <a:cs typeface="Arial MT"/>
              </a:rPr>
              <a:t>with</a:t>
            </a:r>
            <a:r>
              <a:rPr sz="2400" spc="15" baseline="1736" dirty="0">
                <a:latin typeface="Arial MT"/>
                <a:cs typeface="Arial MT"/>
              </a:rPr>
              <a:t> </a:t>
            </a:r>
            <a:r>
              <a:rPr sz="2400" spc="-7" baseline="1736" dirty="0">
                <a:latin typeface="Arial MT"/>
                <a:cs typeface="Arial MT"/>
              </a:rPr>
              <a:t>CoTCCC Guidelines.</a:t>
            </a:r>
            <a:endParaRPr sz="2400" baseline="1736">
              <a:latin typeface="Arial MT"/>
              <a:cs typeface="Arial MT"/>
            </a:endParaRPr>
          </a:p>
          <a:p>
            <a:pPr marL="617855" lvl="1" indent="-605790">
              <a:lnSpc>
                <a:spcPct val="100000"/>
              </a:lnSpc>
              <a:spcBef>
                <a:spcPts val="1200"/>
              </a:spcBef>
              <a:buFont typeface="Arial"/>
              <a:buAutoNum type="arabicPeriod"/>
              <a:tabLst>
                <a:tab pos="617855" algn="l"/>
                <a:tab pos="618490" algn="l"/>
              </a:tabLst>
            </a:pPr>
            <a:r>
              <a:rPr sz="2400" spc="-7" baseline="1736" dirty="0">
                <a:latin typeface="Arial MT"/>
                <a:cs typeface="Arial MT"/>
              </a:rPr>
              <a:t>Demonstrate</a:t>
            </a:r>
            <a:r>
              <a:rPr sz="2400" spc="15" baseline="1736" dirty="0">
                <a:latin typeface="Arial MT"/>
                <a:cs typeface="Arial MT"/>
              </a:rPr>
              <a:t> </a:t>
            </a:r>
            <a:r>
              <a:rPr sz="2400" baseline="1736" dirty="0">
                <a:latin typeface="Arial MT"/>
                <a:cs typeface="Arial MT"/>
              </a:rPr>
              <a:t>a</a:t>
            </a:r>
            <a:r>
              <a:rPr sz="2400" spc="7" baseline="1736" dirty="0">
                <a:latin typeface="Arial MT"/>
                <a:cs typeface="Arial MT"/>
              </a:rPr>
              <a:t> </a:t>
            </a:r>
            <a:r>
              <a:rPr sz="2400" spc="-7" baseline="1736" dirty="0">
                <a:latin typeface="Arial MT"/>
                <a:cs typeface="Arial MT"/>
              </a:rPr>
              <a:t>rapid</a:t>
            </a:r>
            <a:r>
              <a:rPr sz="2400" spc="7" baseline="1736" dirty="0">
                <a:latin typeface="Arial MT"/>
                <a:cs typeface="Arial MT"/>
              </a:rPr>
              <a:t> </a:t>
            </a:r>
            <a:r>
              <a:rPr sz="2400" spc="-7" baseline="1736" dirty="0">
                <a:latin typeface="Arial MT"/>
                <a:cs typeface="Arial MT"/>
              </a:rPr>
              <a:t>field</a:t>
            </a:r>
            <a:r>
              <a:rPr sz="2400" spc="7" baseline="1736" dirty="0">
                <a:latin typeface="Arial MT"/>
                <a:cs typeface="Arial MT"/>
              </a:rPr>
              <a:t> </a:t>
            </a:r>
            <a:r>
              <a:rPr sz="2400" spc="-7" baseline="1736" dirty="0">
                <a:latin typeface="Arial MT"/>
                <a:cs typeface="Arial MT"/>
              </a:rPr>
              <a:t>test</a:t>
            </a:r>
            <a:r>
              <a:rPr sz="2400" spc="22" baseline="1736" dirty="0">
                <a:latin typeface="Arial MT"/>
                <a:cs typeface="Arial MT"/>
              </a:rPr>
              <a:t> </a:t>
            </a:r>
            <a:r>
              <a:rPr sz="2400" spc="-7" baseline="1736" dirty="0">
                <a:latin typeface="Arial MT"/>
                <a:cs typeface="Arial MT"/>
              </a:rPr>
              <a:t>of</a:t>
            </a:r>
            <a:r>
              <a:rPr sz="2400" spc="15" baseline="1736" dirty="0">
                <a:latin typeface="Arial MT"/>
                <a:cs typeface="Arial MT"/>
              </a:rPr>
              <a:t> </a:t>
            </a:r>
            <a:r>
              <a:rPr sz="2400" spc="-7" baseline="1736" dirty="0">
                <a:latin typeface="Arial MT"/>
                <a:cs typeface="Arial MT"/>
              </a:rPr>
              <a:t>visual</a:t>
            </a:r>
            <a:r>
              <a:rPr sz="2400" baseline="1736" dirty="0">
                <a:latin typeface="Arial MT"/>
                <a:cs typeface="Arial MT"/>
              </a:rPr>
              <a:t> </a:t>
            </a:r>
            <a:r>
              <a:rPr sz="2400" spc="-7" baseline="1736" dirty="0">
                <a:latin typeface="Arial MT"/>
                <a:cs typeface="Arial MT"/>
              </a:rPr>
              <a:t>acuity</a:t>
            </a:r>
            <a:r>
              <a:rPr sz="2400" baseline="1736" dirty="0">
                <a:latin typeface="Arial MT"/>
                <a:cs typeface="Arial MT"/>
              </a:rPr>
              <a:t> </a:t>
            </a:r>
            <a:r>
              <a:rPr sz="2400" spc="-7" baseline="1736" dirty="0">
                <a:latin typeface="Arial MT"/>
                <a:cs typeface="Arial MT"/>
              </a:rPr>
              <a:t>on</a:t>
            </a:r>
            <a:r>
              <a:rPr sz="2400" spc="7" baseline="1736" dirty="0">
                <a:latin typeface="Arial MT"/>
                <a:cs typeface="Arial MT"/>
              </a:rPr>
              <a:t> </a:t>
            </a:r>
            <a:r>
              <a:rPr sz="2400" baseline="1736" dirty="0">
                <a:latin typeface="Arial MT"/>
                <a:cs typeface="Arial MT"/>
              </a:rPr>
              <a:t>a</a:t>
            </a:r>
            <a:r>
              <a:rPr sz="2400" spc="15" baseline="1736" dirty="0">
                <a:latin typeface="Arial MT"/>
                <a:cs typeface="Arial MT"/>
              </a:rPr>
              <a:t> </a:t>
            </a:r>
            <a:r>
              <a:rPr sz="2400" spc="-7" baseline="1736" dirty="0">
                <a:latin typeface="Arial MT"/>
                <a:cs typeface="Arial MT"/>
              </a:rPr>
              <a:t>casualty</a:t>
            </a:r>
            <a:r>
              <a:rPr sz="2400" baseline="1736" dirty="0">
                <a:latin typeface="Arial MT"/>
                <a:cs typeface="Arial MT"/>
              </a:rPr>
              <a:t> </a:t>
            </a:r>
            <a:r>
              <a:rPr sz="2400" spc="-7" baseline="1736" dirty="0">
                <a:latin typeface="Arial MT"/>
                <a:cs typeface="Arial MT"/>
              </a:rPr>
              <a:t>with</a:t>
            </a:r>
            <a:r>
              <a:rPr sz="2400" baseline="1736" dirty="0">
                <a:latin typeface="Arial MT"/>
                <a:cs typeface="Arial MT"/>
              </a:rPr>
              <a:t> </a:t>
            </a:r>
            <a:r>
              <a:rPr sz="2400" spc="-7" baseline="1736" dirty="0">
                <a:latin typeface="Arial MT"/>
                <a:cs typeface="Arial MT"/>
              </a:rPr>
              <a:t>an</a:t>
            </a:r>
            <a:r>
              <a:rPr sz="2400" spc="15" baseline="1736" dirty="0">
                <a:latin typeface="Arial MT"/>
                <a:cs typeface="Arial MT"/>
              </a:rPr>
              <a:t> </a:t>
            </a:r>
            <a:r>
              <a:rPr sz="2400" spc="-7" baseline="1736" dirty="0">
                <a:latin typeface="Arial MT"/>
                <a:cs typeface="Arial MT"/>
              </a:rPr>
              <a:t>eye</a:t>
            </a:r>
            <a:r>
              <a:rPr sz="2400" baseline="1736" dirty="0">
                <a:latin typeface="Arial MT"/>
                <a:cs typeface="Arial MT"/>
              </a:rPr>
              <a:t> </a:t>
            </a:r>
            <a:r>
              <a:rPr sz="2400" spc="-7" baseline="1736" dirty="0">
                <a:latin typeface="Arial MT"/>
                <a:cs typeface="Arial MT"/>
              </a:rPr>
              <a:t>injury.</a:t>
            </a:r>
            <a:endParaRPr sz="2400" baseline="1736">
              <a:latin typeface="Arial MT"/>
              <a:cs typeface="Arial MT"/>
            </a:endParaRPr>
          </a:p>
        </p:txBody>
      </p:sp>
      <p:sp>
        <p:nvSpPr>
          <p:cNvPr id="26" name="object 26"/>
          <p:cNvSpPr txBox="1"/>
          <p:nvPr/>
        </p:nvSpPr>
        <p:spPr>
          <a:xfrm>
            <a:off x="1767668" y="3485906"/>
            <a:ext cx="420370" cy="800100"/>
          </a:xfrm>
          <a:prstGeom prst="rect">
            <a:avLst/>
          </a:prstGeom>
        </p:spPr>
        <p:txBody>
          <a:bodyPr vert="horz" wrap="square" lIns="0" tIns="155575" rIns="0" bIns="0" rtlCol="0">
            <a:spAutoFit/>
          </a:bodyPr>
          <a:lstStyle/>
          <a:p>
            <a:pPr marL="12700">
              <a:lnSpc>
                <a:spcPct val="100000"/>
              </a:lnSpc>
              <a:spcBef>
                <a:spcPts val="1225"/>
              </a:spcBef>
            </a:pPr>
            <a:r>
              <a:rPr sz="1600" b="1" spc="-5" dirty="0">
                <a:latin typeface="Arial"/>
                <a:cs typeface="Arial"/>
              </a:rPr>
              <a:t>16.</a:t>
            </a:r>
            <a:r>
              <a:rPr sz="1600" b="1" dirty="0">
                <a:latin typeface="Arial"/>
                <a:cs typeface="Arial"/>
              </a:rPr>
              <a:t>3</a:t>
            </a:r>
            <a:endParaRPr sz="1600">
              <a:latin typeface="Arial"/>
              <a:cs typeface="Arial"/>
            </a:endParaRPr>
          </a:p>
          <a:p>
            <a:pPr marL="12700">
              <a:lnSpc>
                <a:spcPct val="100000"/>
              </a:lnSpc>
              <a:spcBef>
                <a:spcPts val="1130"/>
              </a:spcBef>
            </a:pPr>
            <a:r>
              <a:rPr sz="1600" b="1" spc="-5" dirty="0">
                <a:latin typeface="Arial"/>
                <a:cs typeface="Arial"/>
              </a:rPr>
              <a:t>16.</a:t>
            </a:r>
            <a:r>
              <a:rPr sz="1600" b="1" dirty="0">
                <a:latin typeface="Arial"/>
                <a:cs typeface="Arial"/>
              </a:rPr>
              <a:t>4</a:t>
            </a:r>
            <a:endParaRPr sz="1600">
              <a:latin typeface="Arial"/>
              <a:cs typeface="Arial"/>
            </a:endParaRPr>
          </a:p>
        </p:txBody>
      </p:sp>
      <p:grpSp>
        <p:nvGrpSpPr>
          <p:cNvPr id="27" name="object 27"/>
          <p:cNvGrpSpPr/>
          <p:nvPr/>
        </p:nvGrpSpPr>
        <p:grpSpPr>
          <a:xfrm>
            <a:off x="5697523" y="6459348"/>
            <a:ext cx="219075" cy="219075"/>
            <a:chOff x="5697523" y="6459348"/>
            <a:chExt cx="219075" cy="219075"/>
          </a:xfrm>
        </p:grpSpPr>
        <p:pic>
          <p:nvPicPr>
            <p:cNvPr id="28" name="object 28"/>
            <p:cNvPicPr/>
            <p:nvPr/>
          </p:nvPicPr>
          <p:blipFill>
            <a:blip r:embed="rId11" cstate="print"/>
            <a:stretch>
              <a:fillRect/>
            </a:stretch>
          </p:blipFill>
          <p:spPr>
            <a:xfrm>
              <a:off x="5703871" y="6465698"/>
              <a:ext cx="205976" cy="205976"/>
            </a:xfrm>
            <a:prstGeom prst="rect">
              <a:avLst/>
            </a:prstGeom>
          </p:spPr>
        </p:pic>
        <p:pic>
          <p:nvPicPr>
            <p:cNvPr id="29" name="object 29"/>
            <p:cNvPicPr/>
            <p:nvPr/>
          </p:nvPicPr>
          <p:blipFill>
            <a:blip r:embed="rId12" cstate="print"/>
            <a:stretch>
              <a:fillRect/>
            </a:stretch>
          </p:blipFill>
          <p:spPr>
            <a:xfrm>
              <a:off x="5697523" y="6459348"/>
              <a:ext cx="218676" cy="218676"/>
            </a:xfrm>
            <a:prstGeom prst="rect">
              <a:avLst/>
            </a:prstGeom>
          </p:spPr>
        </p:pic>
      </p:grpSp>
      <p:pic>
        <p:nvPicPr>
          <p:cNvPr id="32" name="Picture 31">
            <a:extLst>
              <a:ext uri="{FF2B5EF4-FFF2-40B4-BE49-F238E27FC236}">
                <a16:creationId xmlns:a16="http://schemas.microsoft.com/office/drawing/2014/main" id="{71A988B0-9456-4167-8BC0-27D5420757BB}"/>
              </a:ext>
            </a:extLst>
          </p:cNvPr>
          <p:cNvPicPr>
            <a:picLocks noChangeAspect="1"/>
          </p:cNvPicPr>
          <p:nvPr/>
        </p:nvPicPr>
        <p:blipFill>
          <a:blip r:embed="rId13"/>
          <a:stretch>
            <a:fillRect/>
          </a:stretch>
        </p:blipFill>
        <p:spPr>
          <a:xfrm>
            <a:off x="1048846" y="1524767"/>
            <a:ext cx="10304954" cy="365683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4672712" y="289778"/>
            <a:ext cx="28467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25" dirty="0">
                <a:solidFill>
                  <a:srgbClr val="756F6F"/>
                </a:solidFill>
                <a:latin typeface="Arial"/>
                <a:cs typeface="Arial"/>
              </a:rPr>
              <a:t> </a:t>
            </a:r>
            <a:r>
              <a:rPr sz="2000" b="1" spc="-5" dirty="0">
                <a:solidFill>
                  <a:srgbClr val="756F6F"/>
                </a:solidFill>
                <a:latin typeface="Arial"/>
                <a:cs typeface="Arial"/>
              </a:rPr>
              <a:t>14:</a:t>
            </a:r>
            <a:r>
              <a:rPr sz="2000" b="1" spc="-30" dirty="0">
                <a:solidFill>
                  <a:srgbClr val="756F6F"/>
                </a:solidFill>
                <a:latin typeface="Arial"/>
                <a:cs typeface="Arial"/>
              </a:rPr>
              <a:t> </a:t>
            </a:r>
            <a:r>
              <a:rPr sz="2000" b="1" spc="-5" dirty="0">
                <a:solidFill>
                  <a:srgbClr val="756F6F"/>
                </a:solidFill>
                <a:latin typeface="Arial"/>
                <a:cs typeface="Arial"/>
              </a:rPr>
              <a:t>Eye</a:t>
            </a:r>
            <a:r>
              <a:rPr sz="2000" b="1" spc="-20" dirty="0">
                <a:solidFill>
                  <a:srgbClr val="756F6F"/>
                </a:solidFill>
                <a:latin typeface="Arial"/>
                <a:cs typeface="Arial"/>
              </a:rPr>
              <a:t> </a:t>
            </a:r>
            <a:r>
              <a:rPr sz="2000" b="1" spc="-5" dirty="0">
                <a:solidFill>
                  <a:srgbClr val="756F6F"/>
                </a:solidFill>
                <a:latin typeface="Arial"/>
                <a:cs typeface="Arial"/>
              </a:rPr>
              <a:t>Injuries</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a:spLocks noGrp="1"/>
          </p:cNvSpPr>
          <p:nvPr>
            <p:ph type="title"/>
          </p:nvPr>
        </p:nvSpPr>
        <p:spPr>
          <a:xfrm>
            <a:off x="4523041" y="943589"/>
            <a:ext cx="322643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rPr>
              <a:t>MARCH</a:t>
            </a:r>
            <a:r>
              <a:rPr sz="3600" spc="-70" dirty="0">
                <a:solidFill>
                  <a:srgbClr val="FFFFFF"/>
                </a:solidFill>
              </a:rPr>
              <a:t> </a:t>
            </a:r>
            <a:r>
              <a:rPr sz="3600" spc="-5" dirty="0">
                <a:solidFill>
                  <a:srgbClr val="FFFFFF"/>
                </a:solidFill>
              </a:rPr>
              <a:t>PAWS</a:t>
            </a:r>
            <a:endParaRPr sz="3600" dirty="0"/>
          </a:p>
        </p:txBody>
      </p:sp>
      <p:sp>
        <p:nvSpPr>
          <p:cNvPr id="6" name="object 6"/>
          <p:cNvSpPr/>
          <p:nvPr/>
        </p:nvSpPr>
        <p:spPr>
          <a:xfrm>
            <a:off x="282702" y="5654040"/>
            <a:ext cx="389890" cy="451484"/>
          </a:xfrm>
          <a:custGeom>
            <a:avLst/>
            <a:gdLst/>
            <a:ahLst/>
            <a:cxnLst/>
            <a:rect l="l" t="t" r="r" b="b"/>
            <a:pathLst>
              <a:path w="389890" h="451485">
                <a:moveTo>
                  <a:pt x="0" y="0"/>
                </a:moveTo>
                <a:lnTo>
                  <a:pt x="0" y="451104"/>
                </a:lnTo>
                <a:lnTo>
                  <a:pt x="389382" y="225552"/>
                </a:lnTo>
                <a:lnTo>
                  <a:pt x="0" y="0"/>
                </a:lnTo>
                <a:close/>
              </a:path>
            </a:pathLst>
          </a:custGeom>
          <a:solidFill>
            <a:srgbClr val="FFFFFF"/>
          </a:solidFill>
        </p:spPr>
        <p:txBody>
          <a:bodyPr wrap="square" lIns="0" tIns="0" rIns="0" bIns="0" rtlCol="0"/>
          <a:lstStyle/>
          <a:p>
            <a:endParaRPr/>
          </a:p>
        </p:txBody>
      </p:sp>
      <p:sp>
        <p:nvSpPr>
          <p:cNvPr id="7" name="object 7"/>
          <p:cNvSpPr/>
          <p:nvPr/>
        </p:nvSpPr>
        <p:spPr>
          <a:xfrm>
            <a:off x="795527" y="2935985"/>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8AB7CD"/>
          </a:solidFill>
        </p:spPr>
        <p:txBody>
          <a:bodyPr wrap="square" lIns="0" tIns="0" rIns="0" bIns="0" rtlCol="0"/>
          <a:lstStyle/>
          <a:p>
            <a:endParaRPr/>
          </a:p>
        </p:txBody>
      </p:sp>
      <p:sp>
        <p:nvSpPr>
          <p:cNvPr id="8" name="object 8"/>
          <p:cNvSpPr txBox="1"/>
          <p:nvPr/>
        </p:nvSpPr>
        <p:spPr>
          <a:xfrm>
            <a:off x="1755552" y="3108129"/>
            <a:ext cx="126174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AIR</a:t>
            </a:r>
            <a:r>
              <a:rPr sz="2400" b="1" dirty="0">
                <a:solidFill>
                  <a:srgbClr val="FFFFFF"/>
                </a:solidFill>
                <a:latin typeface="Arial"/>
                <a:cs typeface="Arial"/>
              </a:rPr>
              <a:t>W</a:t>
            </a:r>
            <a:r>
              <a:rPr sz="2400" b="1" spc="-5" dirty="0">
                <a:solidFill>
                  <a:srgbClr val="FFFFFF"/>
                </a:solidFill>
                <a:latin typeface="Arial"/>
                <a:cs typeface="Arial"/>
              </a:rPr>
              <a:t>AY</a:t>
            </a:r>
            <a:endParaRPr sz="2400">
              <a:latin typeface="Arial"/>
              <a:cs typeface="Arial"/>
            </a:endParaRPr>
          </a:p>
        </p:txBody>
      </p:sp>
      <p:sp>
        <p:nvSpPr>
          <p:cNvPr id="9" name="object 9"/>
          <p:cNvSpPr/>
          <p:nvPr/>
        </p:nvSpPr>
        <p:spPr>
          <a:xfrm>
            <a:off x="795527" y="3794759"/>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798667"/>
          </a:solidFill>
        </p:spPr>
        <p:txBody>
          <a:bodyPr wrap="square" lIns="0" tIns="0" rIns="0" bIns="0" rtlCol="0"/>
          <a:lstStyle/>
          <a:p>
            <a:endParaRPr/>
          </a:p>
        </p:txBody>
      </p:sp>
      <p:sp>
        <p:nvSpPr>
          <p:cNvPr id="10" name="object 10"/>
          <p:cNvSpPr txBox="1"/>
          <p:nvPr/>
        </p:nvSpPr>
        <p:spPr>
          <a:xfrm>
            <a:off x="1704191" y="3946424"/>
            <a:ext cx="369824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RESPIRATION</a:t>
            </a:r>
            <a:r>
              <a:rPr sz="2400" b="1" spc="-70" dirty="0">
                <a:solidFill>
                  <a:srgbClr val="FFFFFF"/>
                </a:solidFill>
                <a:latin typeface="Arial"/>
                <a:cs typeface="Arial"/>
              </a:rPr>
              <a:t> </a:t>
            </a:r>
            <a:r>
              <a:rPr sz="2400" i="1" spc="-5" dirty="0">
                <a:solidFill>
                  <a:srgbClr val="FFFFFF"/>
                </a:solidFill>
                <a:latin typeface="Arial"/>
                <a:cs typeface="Arial"/>
              </a:rPr>
              <a:t>(Breathing)</a:t>
            </a:r>
            <a:endParaRPr sz="2400">
              <a:latin typeface="Arial"/>
              <a:cs typeface="Arial"/>
            </a:endParaRPr>
          </a:p>
        </p:txBody>
      </p:sp>
      <p:sp>
        <p:nvSpPr>
          <p:cNvPr id="11" name="object 11"/>
          <p:cNvSpPr/>
          <p:nvPr/>
        </p:nvSpPr>
        <p:spPr>
          <a:xfrm>
            <a:off x="795527" y="4653534"/>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F16438"/>
          </a:solidFill>
        </p:spPr>
        <p:txBody>
          <a:bodyPr wrap="square" lIns="0" tIns="0" rIns="0" bIns="0" rtlCol="0"/>
          <a:lstStyle/>
          <a:p>
            <a:endParaRPr/>
          </a:p>
        </p:txBody>
      </p:sp>
      <p:sp>
        <p:nvSpPr>
          <p:cNvPr id="12" name="object 12"/>
          <p:cNvSpPr txBox="1"/>
          <p:nvPr/>
        </p:nvSpPr>
        <p:spPr>
          <a:xfrm>
            <a:off x="1712549" y="4828118"/>
            <a:ext cx="212407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CIRCULATION</a:t>
            </a:r>
            <a:endParaRPr sz="2400">
              <a:latin typeface="Arial"/>
              <a:cs typeface="Arial"/>
            </a:endParaRPr>
          </a:p>
        </p:txBody>
      </p:sp>
      <p:sp>
        <p:nvSpPr>
          <p:cNvPr id="13" name="object 13"/>
          <p:cNvSpPr/>
          <p:nvPr/>
        </p:nvSpPr>
        <p:spPr>
          <a:xfrm>
            <a:off x="810005" y="5512308"/>
            <a:ext cx="756285" cy="756285"/>
          </a:xfrm>
          <a:custGeom>
            <a:avLst/>
            <a:gdLst/>
            <a:ahLst/>
            <a:cxnLst/>
            <a:rect l="l" t="t" r="r" b="b"/>
            <a:pathLst>
              <a:path w="756285"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2"/>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2"/>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64666"/>
          </a:solidFill>
        </p:spPr>
        <p:txBody>
          <a:bodyPr wrap="square" lIns="0" tIns="0" rIns="0" bIns="0" rtlCol="0"/>
          <a:lstStyle/>
          <a:p>
            <a:endParaRPr/>
          </a:p>
        </p:txBody>
      </p:sp>
      <p:sp>
        <p:nvSpPr>
          <p:cNvPr id="14" name="object 14"/>
          <p:cNvSpPr txBox="1"/>
          <p:nvPr/>
        </p:nvSpPr>
        <p:spPr>
          <a:xfrm>
            <a:off x="963387" y="5544054"/>
            <a:ext cx="448945" cy="635635"/>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FFFFFF"/>
                </a:solidFill>
                <a:latin typeface="Arial Black"/>
                <a:cs typeface="Arial Black"/>
              </a:rPr>
              <a:t>H</a:t>
            </a:r>
            <a:endParaRPr sz="4000">
              <a:latin typeface="Arial Black"/>
              <a:cs typeface="Arial Black"/>
            </a:endParaRPr>
          </a:p>
        </p:txBody>
      </p:sp>
      <p:sp>
        <p:nvSpPr>
          <p:cNvPr id="15" name="object 15"/>
          <p:cNvSpPr txBox="1"/>
          <p:nvPr/>
        </p:nvSpPr>
        <p:spPr>
          <a:xfrm>
            <a:off x="1755552" y="5499628"/>
            <a:ext cx="2446020" cy="756920"/>
          </a:xfrm>
          <a:prstGeom prst="rect">
            <a:avLst/>
          </a:prstGeom>
        </p:spPr>
        <p:txBody>
          <a:bodyPr vert="horz" wrap="square" lIns="0" tIns="12700" rIns="0" bIns="0" rtlCol="0">
            <a:spAutoFit/>
          </a:bodyPr>
          <a:lstStyle/>
          <a:p>
            <a:pPr marL="12700" marR="5080">
              <a:lnSpc>
                <a:spcPct val="100000"/>
              </a:lnSpc>
              <a:spcBef>
                <a:spcPts val="100"/>
              </a:spcBef>
            </a:pPr>
            <a:r>
              <a:rPr sz="2400" b="1" spc="-5" dirty="0">
                <a:solidFill>
                  <a:srgbClr val="FFFFFF"/>
                </a:solidFill>
                <a:latin typeface="Arial"/>
                <a:cs typeface="Arial"/>
              </a:rPr>
              <a:t>HYPOTHERMIA</a:t>
            </a:r>
            <a:r>
              <a:rPr sz="2400" b="1" spc="-95" dirty="0">
                <a:solidFill>
                  <a:srgbClr val="FFFFFF"/>
                </a:solidFill>
                <a:latin typeface="Arial"/>
                <a:cs typeface="Arial"/>
              </a:rPr>
              <a:t> </a:t>
            </a:r>
            <a:r>
              <a:rPr sz="2400" b="1" dirty="0">
                <a:solidFill>
                  <a:srgbClr val="FFFFFF"/>
                </a:solidFill>
                <a:latin typeface="Arial"/>
                <a:cs typeface="Arial"/>
              </a:rPr>
              <a:t>/ </a:t>
            </a:r>
            <a:r>
              <a:rPr sz="2400" b="1" spc="-650" dirty="0">
                <a:solidFill>
                  <a:srgbClr val="FFFFFF"/>
                </a:solidFill>
                <a:latin typeface="Arial"/>
                <a:cs typeface="Arial"/>
              </a:rPr>
              <a:t> </a:t>
            </a:r>
            <a:r>
              <a:rPr sz="2400" b="1" spc="-5" dirty="0">
                <a:solidFill>
                  <a:srgbClr val="FFFFFF"/>
                </a:solidFill>
                <a:latin typeface="Arial"/>
                <a:cs typeface="Arial"/>
              </a:rPr>
              <a:t>HEAD</a:t>
            </a:r>
            <a:r>
              <a:rPr sz="2400" b="1" spc="-50" dirty="0">
                <a:solidFill>
                  <a:srgbClr val="FFFFFF"/>
                </a:solidFill>
                <a:latin typeface="Arial"/>
                <a:cs typeface="Arial"/>
              </a:rPr>
              <a:t> </a:t>
            </a:r>
            <a:r>
              <a:rPr sz="2400" b="1" spc="-5" dirty="0">
                <a:solidFill>
                  <a:srgbClr val="FFFFFF"/>
                </a:solidFill>
                <a:latin typeface="Arial"/>
                <a:cs typeface="Arial"/>
              </a:rPr>
              <a:t>INJURIES</a:t>
            </a:r>
            <a:endParaRPr sz="2400">
              <a:latin typeface="Arial"/>
              <a:cs typeface="Arial"/>
            </a:endParaRPr>
          </a:p>
        </p:txBody>
      </p:sp>
      <p:sp>
        <p:nvSpPr>
          <p:cNvPr id="16" name="object 16"/>
          <p:cNvSpPr/>
          <p:nvPr/>
        </p:nvSpPr>
        <p:spPr>
          <a:xfrm>
            <a:off x="795527" y="2076450"/>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D53439"/>
          </a:solidFill>
        </p:spPr>
        <p:txBody>
          <a:bodyPr wrap="square" lIns="0" tIns="0" rIns="0" bIns="0" rtlCol="0"/>
          <a:lstStyle/>
          <a:p>
            <a:endParaRPr/>
          </a:p>
        </p:txBody>
      </p:sp>
      <p:sp>
        <p:nvSpPr>
          <p:cNvPr id="17" name="object 17"/>
          <p:cNvSpPr txBox="1"/>
          <p:nvPr/>
        </p:nvSpPr>
        <p:spPr>
          <a:xfrm>
            <a:off x="921130" y="1981200"/>
            <a:ext cx="505459" cy="3461385"/>
          </a:xfrm>
          <a:prstGeom prst="rect">
            <a:avLst/>
          </a:prstGeom>
        </p:spPr>
        <p:txBody>
          <a:bodyPr vert="horz" wrap="square" lIns="0" tIns="12700" rIns="0" bIns="0" rtlCol="0">
            <a:spAutoFit/>
          </a:bodyPr>
          <a:lstStyle/>
          <a:p>
            <a:pPr marL="54610" marR="5080" indent="-42545" algn="just">
              <a:lnSpc>
                <a:spcPct val="140900"/>
              </a:lnSpc>
              <a:spcBef>
                <a:spcPts val="100"/>
              </a:spcBef>
            </a:pPr>
            <a:r>
              <a:rPr sz="4000" dirty="0">
                <a:solidFill>
                  <a:srgbClr val="FFFFFF"/>
                </a:solidFill>
                <a:latin typeface="Arial Black"/>
                <a:cs typeface="Arial Black"/>
              </a:rPr>
              <a:t>M  A </a:t>
            </a:r>
            <a:r>
              <a:rPr sz="4000" spc="-1325" dirty="0">
                <a:solidFill>
                  <a:srgbClr val="FFFFFF"/>
                </a:solidFill>
                <a:latin typeface="Arial Black"/>
                <a:cs typeface="Arial Black"/>
              </a:rPr>
              <a:t> </a:t>
            </a:r>
            <a:r>
              <a:rPr sz="4000" dirty="0">
                <a:solidFill>
                  <a:srgbClr val="FFFFFF"/>
                </a:solidFill>
                <a:latin typeface="Arial Black"/>
                <a:cs typeface="Arial Black"/>
              </a:rPr>
              <a:t>R </a:t>
            </a:r>
            <a:r>
              <a:rPr sz="4000" spc="-1325" dirty="0">
                <a:solidFill>
                  <a:srgbClr val="FFFFFF"/>
                </a:solidFill>
                <a:latin typeface="Arial Black"/>
                <a:cs typeface="Arial Black"/>
              </a:rPr>
              <a:t> </a:t>
            </a:r>
            <a:r>
              <a:rPr sz="4000" dirty="0">
                <a:solidFill>
                  <a:srgbClr val="FFFFFF"/>
                </a:solidFill>
                <a:latin typeface="Arial Black"/>
                <a:cs typeface="Arial Black"/>
              </a:rPr>
              <a:t>C</a:t>
            </a:r>
            <a:endParaRPr sz="4000" dirty="0">
              <a:latin typeface="Arial Black"/>
              <a:cs typeface="Arial Black"/>
            </a:endParaRPr>
          </a:p>
        </p:txBody>
      </p:sp>
      <p:sp>
        <p:nvSpPr>
          <p:cNvPr id="18" name="object 18"/>
          <p:cNvSpPr/>
          <p:nvPr/>
        </p:nvSpPr>
        <p:spPr>
          <a:xfrm>
            <a:off x="6714743" y="2977133"/>
            <a:ext cx="756285" cy="756285"/>
          </a:xfrm>
          <a:custGeom>
            <a:avLst/>
            <a:gdLst/>
            <a:ahLst/>
            <a:cxnLst/>
            <a:rect l="l" t="t" r="r" b="b"/>
            <a:pathLst>
              <a:path w="756284"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1"/>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1"/>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E7E7E"/>
          </a:solidFill>
        </p:spPr>
        <p:txBody>
          <a:bodyPr wrap="square" lIns="0" tIns="0" rIns="0" bIns="0" rtlCol="0"/>
          <a:lstStyle/>
          <a:p>
            <a:endParaRPr/>
          </a:p>
        </p:txBody>
      </p:sp>
      <p:sp>
        <p:nvSpPr>
          <p:cNvPr id="19" name="object 19"/>
          <p:cNvSpPr/>
          <p:nvPr/>
        </p:nvSpPr>
        <p:spPr>
          <a:xfrm>
            <a:off x="6714743" y="3862578"/>
            <a:ext cx="756285" cy="756285"/>
          </a:xfrm>
          <a:custGeom>
            <a:avLst/>
            <a:gdLst/>
            <a:ahLst/>
            <a:cxnLst/>
            <a:rect l="l" t="t" r="r" b="b"/>
            <a:pathLst>
              <a:path w="756284"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2"/>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2"/>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E7E7E"/>
          </a:solidFill>
        </p:spPr>
        <p:txBody>
          <a:bodyPr wrap="square" lIns="0" tIns="0" rIns="0" bIns="0" rtlCol="0"/>
          <a:lstStyle/>
          <a:p>
            <a:endParaRPr/>
          </a:p>
        </p:txBody>
      </p:sp>
      <p:sp>
        <p:nvSpPr>
          <p:cNvPr id="20" name="object 20"/>
          <p:cNvSpPr/>
          <p:nvPr/>
        </p:nvSpPr>
        <p:spPr>
          <a:xfrm>
            <a:off x="6714743" y="4748021"/>
            <a:ext cx="756285" cy="756920"/>
          </a:xfrm>
          <a:custGeom>
            <a:avLst/>
            <a:gdLst/>
            <a:ahLst/>
            <a:cxnLst/>
            <a:rect l="l" t="t" r="r" b="b"/>
            <a:pathLst>
              <a:path w="756284" h="756920">
                <a:moveTo>
                  <a:pt x="377952" y="0"/>
                </a:moveTo>
                <a:lnTo>
                  <a:pt x="330542" y="2947"/>
                </a:lnTo>
                <a:lnTo>
                  <a:pt x="284890" y="11554"/>
                </a:lnTo>
                <a:lnTo>
                  <a:pt x="241349" y="25465"/>
                </a:lnTo>
                <a:lnTo>
                  <a:pt x="200274" y="44326"/>
                </a:lnTo>
                <a:lnTo>
                  <a:pt x="162019" y="67783"/>
                </a:lnTo>
                <a:lnTo>
                  <a:pt x="126939" y="95480"/>
                </a:lnTo>
                <a:lnTo>
                  <a:pt x="95386" y="127064"/>
                </a:lnTo>
                <a:lnTo>
                  <a:pt x="67716" y="162180"/>
                </a:lnTo>
                <a:lnTo>
                  <a:pt x="44282" y="200474"/>
                </a:lnTo>
                <a:lnTo>
                  <a:pt x="25440" y="241590"/>
                </a:lnTo>
                <a:lnTo>
                  <a:pt x="11542" y="285175"/>
                </a:lnTo>
                <a:lnTo>
                  <a:pt x="2944" y="330874"/>
                </a:lnTo>
                <a:lnTo>
                  <a:pt x="0" y="378332"/>
                </a:lnTo>
                <a:lnTo>
                  <a:pt x="2944" y="425791"/>
                </a:lnTo>
                <a:lnTo>
                  <a:pt x="11542" y="471490"/>
                </a:lnTo>
                <a:lnTo>
                  <a:pt x="25440" y="515075"/>
                </a:lnTo>
                <a:lnTo>
                  <a:pt x="44282" y="556191"/>
                </a:lnTo>
                <a:lnTo>
                  <a:pt x="67716" y="594485"/>
                </a:lnTo>
                <a:lnTo>
                  <a:pt x="95386" y="629601"/>
                </a:lnTo>
                <a:lnTo>
                  <a:pt x="126939" y="661185"/>
                </a:lnTo>
                <a:lnTo>
                  <a:pt x="162019" y="688882"/>
                </a:lnTo>
                <a:lnTo>
                  <a:pt x="200274" y="712339"/>
                </a:lnTo>
                <a:lnTo>
                  <a:pt x="241349" y="731200"/>
                </a:lnTo>
                <a:lnTo>
                  <a:pt x="284890" y="745111"/>
                </a:lnTo>
                <a:lnTo>
                  <a:pt x="330542" y="753718"/>
                </a:lnTo>
                <a:lnTo>
                  <a:pt x="377952" y="756665"/>
                </a:lnTo>
                <a:lnTo>
                  <a:pt x="425361" y="753718"/>
                </a:lnTo>
                <a:lnTo>
                  <a:pt x="471013" y="745111"/>
                </a:lnTo>
                <a:lnTo>
                  <a:pt x="514554" y="731200"/>
                </a:lnTo>
                <a:lnTo>
                  <a:pt x="555629" y="712339"/>
                </a:lnTo>
                <a:lnTo>
                  <a:pt x="593884" y="688882"/>
                </a:lnTo>
                <a:lnTo>
                  <a:pt x="628964" y="661185"/>
                </a:lnTo>
                <a:lnTo>
                  <a:pt x="660517" y="629601"/>
                </a:lnTo>
                <a:lnTo>
                  <a:pt x="688187" y="594485"/>
                </a:lnTo>
                <a:lnTo>
                  <a:pt x="711621" y="556191"/>
                </a:lnTo>
                <a:lnTo>
                  <a:pt x="730463" y="515075"/>
                </a:lnTo>
                <a:lnTo>
                  <a:pt x="744361" y="471490"/>
                </a:lnTo>
                <a:lnTo>
                  <a:pt x="752959" y="425791"/>
                </a:lnTo>
                <a:lnTo>
                  <a:pt x="755904" y="378332"/>
                </a:lnTo>
                <a:lnTo>
                  <a:pt x="752959" y="330874"/>
                </a:lnTo>
                <a:lnTo>
                  <a:pt x="744361" y="285175"/>
                </a:lnTo>
                <a:lnTo>
                  <a:pt x="730463" y="241590"/>
                </a:lnTo>
                <a:lnTo>
                  <a:pt x="711621" y="200474"/>
                </a:lnTo>
                <a:lnTo>
                  <a:pt x="688187" y="162180"/>
                </a:lnTo>
                <a:lnTo>
                  <a:pt x="660517" y="127064"/>
                </a:lnTo>
                <a:lnTo>
                  <a:pt x="628964" y="95480"/>
                </a:lnTo>
                <a:lnTo>
                  <a:pt x="593884" y="67783"/>
                </a:lnTo>
                <a:lnTo>
                  <a:pt x="555629" y="44326"/>
                </a:lnTo>
                <a:lnTo>
                  <a:pt x="514554" y="25465"/>
                </a:lnTo>
                <a:lnTo>
                  <a:pt x="471013" y="11554"/>
                </a:lnTo>
                <a:lnTo>
                  <a:pt x="425361" y="2947"/>
                </a:lnTo>
                <a:lnTo>
                  <a:pt x="377952" y="0"/>
                </a:lnTo>
                <a:close/>
              </a:path>
            </a:pathLst>
          </a:custGeom>
          <a:solidFill>
            <a:srgbClr val="7E7E7E"/>
          </a:solidFill>
        </p:spPr>
        <p:txBody>
          <a:bodyPr wrap="square" lIns="0" tIns="0" rIns="0" bIns="0" rtlCol="0"/>
          <a:lstStyle/>
          <a:p>
            <a:endParaRPr/>
          </a:p>
        </p:txBody>
      </p:sp>
      <p:sp>
        <p:nvSpPr>
          <p:cNvPr id="21" name="object 21"/>
          <p:cNvSpPr/>
          <p:nvPr/>
        </p:nvSpPr>
        <p:spPr>
          <a:xfrm>
            <a:off x="6714743" y="2109977"/>
            <a:ext cx="756285" cy="756285"/>
          </a:xfrm>
          <a:custGeom>
            <a:avLst/>
            <a:gdLst/>
            <a:ahLst/>
            <a:cxnLst/>
            <a:rect l="l" t="t" r="r" b="b"/>
            <a:pathLst>
              <a:path w="756284"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1"/>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1"/>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E7E7E"/>
          </a:solidFill>
        </p:spPr>
        <p:txBody>
          <a:bodyPr wrap="square" lIns="0" tIns="0" rIns="0" bIns="0" rtlCol="0"/>
          <a:lstStyle/>
          <a:p>
            <a:endParaRPr/>
          </a:p>
        </p:txBody>
      </p:sp>
      <p:sp>
        <p:nvSpPr>
          <p:cNvPr id="22" name="object 22"/>
          <p:cNvSpPr txBox="1"/>
          <p:nvPr/>
        </p:nvSpPr>
        <p:spPr>
          <a:xfrm>
            <a:off x="6825867" y="1977257"/>
            <a:ext cx="534035" cy="3531235"/>
          </a:xfrm>
          <a:prstGeom prst="rect">
            <a:avLst/>
          </a:prstGeom>
        </p:spPr>
        <p:txBody>
          <a:bodyPr vert="horz" wrap="square" lIns="0" tIns="0" rIns="0" bIns="0" rtlCol="0">
            <a:spAutoFit/>
          </a:bodyPr>
          <a:lstStyle/>
          <a:p>
            <a:pPr marL="12700" marR="5080" indent="70485" algn="ctr">
              <a:lnSpc>
                <a:spcPct val="144300"/>
              </a:lnSpc>
            </a:pPr>
            <a:r>
              <a:rPr sz="4000" dirty="0">
                <a:solidFill>
                  <a:srgbClr val="FFFFFF"/>
                </a:solidFill>
                <a:latin typeface="Arial Black"/>
                <a:cs typeface="Arial Black"/>
              </a:rPr>
              <a:t>P </a:t>
            </a:r>
            <a:r>
              <a:rPr sz="4000" spc="-1325" dirty="0">
                <a:solidFill>
                  <a:srgbClr val="FFFFFF"/>
                </a:solidFill>
                <a:latin typeface="Arial Black"/>
                <a:cs typeface="Arial Black"/>
              </a:rPr>
              <a:t> </a:t>
            </a:r>
            <a:r>
              <a:rPr sz="4000" dirty="0">
                <a:solidFill>
                  <a:srgbClr val="FFFFFF"/>
                </a:solidFill>
                <a:latin typeface="Arial Black"/>
                <a:cs typeface="Arial Black"/>
              </a:rPr>
              <a:t>A </a:t>
            </a:r>
            <a:r>
              <a:rPr sz="4000" spc="-1325" dirty="0">
                <a:solidFill>
                  <a:srgbClr val="FFFFFF"/>
                </a:solidFill>
                <a:latin typeface="Arial Black"/>
                <a:cs typeface="Arial Black"/>
              </a:rPr>
              <a:t> </a:t>
            </a:r>
            <a:r>
              <a:rPr sz="4000" dirty="0">
                <a:solidFill>
                  <a:srgbClr val="FFFFFF"/>
                </a:solidFill>
                <a:latin typeface="Arial Black"/>
                <a:cs typeface="Arial Black"/>
              </a:rPr>
              <a:t>W  S</a:t>
            </a:r>
            <a:endParaRPr sz="4000" dirty="0">
              <a:latin typeface="Arial Black"/>
              <a:cs typeface="Arial Black"/>
            </a:endParaRPr>
          </a:p>
        </p:txBody>
      </p:sp>
      <p:sp>
        <p:nvSpPr>
          <p:cNvPr id="23" name="object 23"/>
          <p:cNvSpPr txBox="1"/>
          <p:nvPr/>
        </p:nvSpPr>
        <p:spPr>
          <a:xfrm>
            <a:off x="878561" y="1523867"/>
            <a:ext cx="298704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LIFE-THREATENING</a:t>
            </a:r>
            <a:endParaRPr sz="2400">
              <a:latin typeface="Arial"/>
              <a:cs typeface="Arial"/>
            </a:endParaRPr>
          </a:p>
        </p:txBody>
      </p:sp>
      <p:sp>
        <p:nvSpPr>
          <p:cNvPr id="24" name="object 24"/>
          <p:cNvSpPr/>
          <p:nvPr/>
        </p:nvSpPr>
        <p:spPr>
          <a:xfrm>
            <a:off x="6023609" y="1652777"/>
            <a:ext cx="0" cy="4770755"/>
          </a:xfrm>
          <a:custGeom>
            <a:avLst/>
            <a:gdLst/>
            <a:ahLst/>
            <a:cxnLst/>
            <a:rect l="l" t="t" r="r" b="b"/>
            <a:pathLst>
              <a:path h="4770755">
                <a:moveTo>
                  <a:pt x="0" y="0"/>
                </a:moveTo>
                <a:lnTo>
                  <a:pt x="0" y="4770285"/>
                </a:lnTo>
              </a:path>
            </a:pathLst>
          </a:custGeom>
          <a:ln w="38100">
            <a:solidFill>
              <a:srgbClr val="888888"/>
            </a:solidFill>
            <a:prstDash val="dot"/>
          </a:ln>
        </p:spPr>
        <p:txBody>
          <a:bodyPr wrap="square" lIns="0" tIns="0" rIns="0" bIns="0" rtlCol="0"/>
          <a:lstStyle/>
          <a:p>
            <a:endParaRPr/>
          </a:p>
        </p:txBody>
      </p:sp>
      <p:sp>
        <p:nvSpPr>
          <p:cNvPr id="25" name="object 25"/>
          <p:cNvSpPr/>
          <p:nvPr/>
        </p:nvSpPr>
        <p:spPr>
          <a:xfrm>
            <a:off x="3457955" y="2668525"/>
            <a:ext cx="1400810" cy="346075"/>
          </a:xfrm>
          <a:custGeom>
            <a:avLst/>
            <a:gdLst/>
            <a:ahLst/>
            <a:cxnLst/>
            <a:rect l="l" t="t" r="r" b="b"/>
            <a:pathLst>
              <a:path w="1400810" h="346075">
                <a:moveTo>
                  <a:pt x="1227582" y="0"/>
                </a:moveTo>
                <a:lnTo>
                  <a:pt x="172974" y="0"/>
                </a:lnTo>
                <a:lnTo>
                  <a:pt x="126991" y="6178"/>
                </a:lnTo>
                <a:lnTo>
                  <a:pt x="85671" y="23616"/>
                </a:lnTo>
                <a:lnTo>
                  <a:pt x="50663" y="50663"/>
                </a:lnTo>
                <a:lnTo>
                  <a:pt x="23616" y="85671"/>
                </a:lnTo>
                <a:lnTo>
                  <a:pt x="6178" y="126991"/>
                </a:lnTo>
                <a:lnTo>
                  <a:pt x="0" y="172974"/>
                </a:lnTo>
                <a:lnTo>
                  <a:pt x="6178" y="218956"/>
                </a:lnTo>
                <a:lnTo>
                  <a:pt x="23616" y="260276"/>
                </a:lnTo>
                <a:lnTo>
                  <a:pt x="50663" y="295284"/>
                </a:lnTo>
                <a:lnTo>
                  <a:pt x="85671" y="322331"/>
                </a:lnTo>
                <a:lnTo>
                  <a:pt x="126991" y="339769"/>
                </a:lnTo>
                <a:lnTo>
                  <a:pt x="172974" y="345948"/>
                </a:lnTo>
                <a:lnTo>
                  <a:pt x="1227582" y="345948"/>
                </a:lnTo>
                <a:lnTo>
                  <a:pt x="1273564" y="339769"/>
                </a:lnTo>
                <a:lnTo>
                  <a:pt x="1314884" y="322331"/>
                </a:lnTo>
                <a:lnTo>
                  <a:pt x="1349892" y="295284"/>
                </a:lnTo>
                <a:lnTo>
                  <a:pt x="1376939" y="260276"/>
                </a:lnTo>
                <a:lnTo>
                  <a:pt x="1394377" y="218956"/>
                </a:lnTo>
                <a:lnTo>
                  <a:pt x="1400556" y="172974"/>
                </a:lnTo>
                <a:lnTo>
                  <a:pt x="1394377" y="126991"/>
                </a:lnTo>
                <a:lnTo>
                  <a:pt x="1376939" y="85671"/>
                </a:lnTo>
                <a:lnTo>
                  <a:pt x="1349892" y="50663"/>
                </a:lnTo>
                <a:lnTo>
                  <a:pt x="1314884" y="23616"/>
                </a:lnTo>
                <a:lnTo>
                  <a:pt x="1273564" y="6178"/>
                </a:lnTo>
                <a:lnTo>
                  <a:pt x="1227582" y="0"/>
                </a:lnTo>
                <a:close/>
              </a:path>
            </a:pathLst>
          </a:custGeom>
          <a:solidFill>
            <a:srgbClr val="D53439"/>
          </a:solidFill>
        </p:spPr>
        <p:txBody>
          <a:bodyPr wrap="square" lIns="0" tIns="0" rIns="0" bIns="0" rtlCol="0"/>
          <a:lstStyle/>
          <a:p>
            <a:endParaRPr/>
          </a:p>
        </p:txBody>
      </p:sp>
      <p:sp>
        <p:nvSpPr>
          <p:cNvPr id="26" name="object 26"/>
          <p:cNvSpPr txBox="1"/>
          <p:nvPr/>
        </p:nvSpPr>
        <p:spPr>
          <a:xfrm>
            <a:off x="1704191" y="2079403"/>
            <a:ext cx="3054350" cy="880744"/>
          </a:xfrm>
          <a:prstGeom prst="rect">
            <a:avLst/>
          </a:prstGeom>
        </p:spPr>
        <p:txBody>
          <a:bodyPr vert="horz" wrap="square" lIns="0" tIns="159385" rIns="0" bIns="0" rtlCol="0">
            <a:spAutoFit/>
          </a:bodyPr>
          <a:lstStyle/>
          <a:p>
            <a:pPr marL="12700">
              <a:lnSpc>
                <a:spcPct val="100000"/>
              </a:lnSpc>
              <a:spcBef>
                <a:spcPts val="1255"/>
              </a:spcBef>
            </a:pPr>
            <a:r>
              <a:rPr sz="2400" b="1" spc="-5" dirty="0">
                <a:solidFill>
                  <a:srgbClr val="FFFFFF"/>
                </a:solidFill>
                <a:latin typeface="Arial"/>
                <a:cs typeface="Arial"/>
              </a:rPr>
              <a:t>MASSIVE</a:t>
            </a:r>
            <a:r>
              <a:rPr sz="2400" b="1" spc="-80" dirty="0">
                <a:solidFill>
                  <a:srgbClr val="FFFFFF"/>
                </a:solidFill>
                <a:latin typeface="Arial"/>
                <a:cs typeface="Arial"/>
              </a:rPr>
              <a:t> </a:t>
            </a:r>
            <a:r>
              <a:rPr sz="2400" b="1" spc="-5" dirty="0">
                <a:solidFill>
                  <a:srgbClr val="FFFFFF"/>
                </a:solidFill>
                <a:latin typeface="Arial"/>
                <a:cs typeface="Arial"/>
              </a:rPr>
              <a:t>BLEEDING</a:t>
            </a:r>
            <a:endParaRPr sz="2400">
              <a:latin typeface="Arial"/>
              <a:cs typeface="Arial"/>
            </a:endParaRPr>
          </a:p>
          <a:p>
            <a:pPr marL="1893570">
              <a:lnSpc>
                <a:spcPct val="100000"/>
              </a:lnSpc>
              <a:spcBef>
                <a:spcPts val="775"/>
              </a:spcBef>
            </a:pPr>
            <a:r>
              <a:rPr sz="1600" b="1" spc="-5" dirty="0">
                <a:solidFill>
                  <a:srgbClr val="F1F1F1"/>
                </a:solidFill>
                <a:latin typeface="Arial"/>
                <a:cs typeface="Arial"/>
              </a:rPr>
              <a:t>#1</a:t>
            </a:r>
            <a:r>
              <a:rPr sz="1600" b="1" spc="-30" dirty="0">
                <a:solidFill>
                  <a:srgbClr val="F1F1F1"/>
                </a:solidFill>
                <a:latin typeface="Arial"/>
                <a:cs typeface="Arial"/>
              </a:rPr>
              <a:t> </a:t>
            </a:r>
            <a:r>
              <a:rPr sz="1600" b="1" spc="-5" dirty="0">
                <a:solidFill>
                  <a:srgbClr val="F1F1F1"/>
                </a:solidFill>
                <a:latin typeface="Arial"/>
                <a:cs typeface="Arial"/>
              </a:rPr>
              <a:t>Priority</a:t>
            </a:r>
            <a:endParaRPr sz="1600">
              <a:latin typeface="Arial"/>
              <a:cs typeface="Arial"/>
            </a:endParaRPr>
          </a:p>
        </p:txBody>
      </p:sp>
      <p:sp>
        <p:nvSpPr>
          <p:cNvPr id="27" name="object 27"/>
          <p:cNvSpPr/>
          <p:nvPr/>
        </p:nvSpPr>
        <p:spPr>
          <a:xfrm>
            <a:off x="702312" y="1977257"/>
            <a:ext cx="5445760" cy="3539319"/>
          </a:xfrm>
          <a:custGeom>
            <a:avLst/>
            <a:gdLst/>
            <a:ahLst/>
            <a:cxnLst/>
            <a:rect l="l" t="t" r="r" b="b"/>
            <a:pathLst>
              <a:path w="5445760" h="3403600">
                <a:moveTo>
                  <a:pt x="5445252" y="0"/>
                </a:moveTo>
                <a:lnTo>
                  <a:pt x="0" y="0"/>
                </a:lnTo>
                <a:lnTo>
                  <a:pt x="0" y="3403091"/>
                </a:lnTo>
                <a:lnTo>
                  <a:pt x="5445252" y="3403091"/>
                </a:lnTo>
                <a:lnTo>
                  <a:pt x="5445252" y="0"/>
                </a:lnTo>
                <a:close/>
              </a:path>
            </a:pathLst>
          </a:custGeom>
          <a:solidFill>
            <a:srgbClr val="2D3334">
              <a:alpha val="49409"/>
            </a:srgbClr>
          </a:solidFill>
        </p:spPr>
        <p:txBody>
          <a:bodyPr wrap="square" lIns="0" tIns="0" rIns="0" bIns="0" rtlCol="0"/>
          <a:lstStyle/>
          <a:p>
            <a:endParaRPr/>
          </a:p>
        </p:txBody>
      </p:sp>
      <p:sp>
        <p:nvSpPr>
          <p:cNvPr id="28" name="object 28"/>
          <p:cNvSpPr txBox="1">
            <a:spLocks noGrp="1"/>
          </p:cNvSpPr>
          <p:nvPr>
            <p:ph sz="half" idx="3"/>
          </p:nvPr>
        </p:nvSpPr>
        <p:spPr>
          <a:xfrm>
            <a:off x="6612530" y="1524006"/>
            <a:ext cx="4187704" cy="3683829"/>
          </a:xfrm>
          <a:prstGeom prst="rect">
            <a:avLst/>
          </a:prstGeom>
        </p:spPr>
        <p:txBody>
          <a:bodyPr vert="horz" wrap="square" lIns="0" tIns="12700" rIns="0" bIns="0" rtlCol="0">
            <a:spAutoFit/>
          </a:bodyPr>
          <a:lstStyle/>
          <a:p>
            <a:pPr marL="12700">
              <a:lnSpc>
                <a:spcPct val="100000"/>
              </a:lnSpc>
              <a:spcBef>
                <a:spcPts val="100"/>
              </a:spcBef>
            </a:pPr>
            <a:r>
              <a:rPr u="heavy" spc="-5" dirty="0">
                <a:uFill>
                  <a:solidFill>
                    <a:srgbClr val="FFFFFF"/>
                  </a:solidFill>
                </a:uFill>
              </a:rPr>
              <a:t>AFTER</a:t>
            </a:r>
            <a:r>
              <a:rPr spc="-60" dirty="0"/>
              <a:t> </a:t>
            </a:r>
            <a:r>
              <a:rPr spc="-5" dirty="0"/>
              <a:t>LIFE-THREATENING</a:t>
            </a:r>
          </a:p>
          <a:p>
            <a:pPr marL="1007110" marR="1125855">
              <a:lnSpc>
                <a:spcPts val="6530"/>
              </a:lnSpc>
              <a:spcBef>
                <a:spcPts val="345"/>
              </a:spcBef>
            </a:pPr>
            <a:r>
              <a:rPr spc="-5" dirty="0"/>
              <a:t>PAIN </a:t>
            </a:r>
            <a:r>
              <a:rPr dirty="0"/>
              <a:t> </a:t>
            </a:r>
            <a:r>
              <a:rPr spc="-5" dirty="0"/>
              <a:t>ANTIBIOTICS</a:t>
            </a:r>
          </a:p>
          <a:p>
            <a:pPr marL="1007110" marR="1447165">
              <a:lnSpc>
                <a:spcPts val="6790"/>
              </a:lnSpc>
            </a:pPr>
            <a:r>
              <a:rPr spc="-5" dirty="0"/>
              <a:t>WOUNDS </a:t>
            </a:r>
            <a:r>
              <a:rPr dirty="0"/>
              <a:t> SP</a:t>
            </a:r>
            <a:r>
              <a:rPr spc="-5" dirty="0"/>
              <a:t>LINTING</a:t>
            </a:r>
          </a:p>
        </p:txBody>
      </p:sp>
      <p:sp>
        <p:nvSpPr>
          <p:cNvPr id="29" name="object 29"/>
          <p:cNvSpPr/>
          <p:nvPr/>
        </p:nvSpPr>
        <p:spPr>
          <a:xfrm>
            <a:off x="6311444" y="1496122"/>
            <a:ext cx="5445760" cy="4392295"/>
          </a:xfrm>
          <a:custGeom>
            <a:avLst/>
            <a:gdLst/>
            <a:ahLst/>
            <a:cxnLst/>
            <a:rect l="l" t="t" r="r" b="b"/>
            <a:pathLst>
              <a:path w="5445759" h="4392295">
                <a:moveTo>
                  <a:pt x="5445252" y="0"/>
                </a:moveTo>
                <a:lnTo>
                  <a:pt x="0" y="0"/>
                </a:lnTo>
                <a:lnTo>
                  <a:pt x="0" y="4392168"/>
                </a:lnTo>
                <a:lnTo>
                  <a:pt x="5445252" y="4392168"/>
                </a:lnTo>
                <a:lnTo>
                  <a:pt x="5445252" y="0"/>
                </a:lnTo>
                <a:close/>
              </a:path>
            </a:pathLst>
          </a:custGeom>
          <a:solidFill>
            <a:srgbClr val="2D3334">
              <a:alpha val="49409"/>
            </a:srgbClr>
          </a:solidFill>
        </p:spPr>
        <p:txBody>
          <a:bodyPr wrap="square" lIns="0" tIns="0" rIns="0" bIns="0" rtlCol="0"/>
          <a:lstStyle/>
          <a:p>
            <a:endParaRPr/>
          </a:p>
        </p:txBody>
      </p:sp>
      <p:sp>
        <p:nvSpPr>
          <p:cNvPr id="31" name="object 31"/>
          <p:cNvSpPr txBox="1"/>
          <p:nvPr/>
        </p:nvSpPr>
        <p:spPr>
          <a:xfrm>
            <a:off x="11698970" y="6562955"/>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dirty="0">
                <a:solidFill>
                  <a:srgbClr val="767070"/>
                </a:solidFill>
                <a:latin typeface="Arial MT"/>
                <a:cs typeface="Arial MT"/>
              </a:rPr>
              <a:t>4</a:t>
            </a:fld>
            <a:endParaRPr sz="1200">
              <a:latin typeface="Arial MT"/>
              <a:cs typeface="Arial MT"/>
            </a:endParaRPr>
          </a:p>
        </p:txBody>
      </p:sp>
      <p:sp>
        <p:nvSpPr>
          <p:cNvPr id="32" name="object 32"/>
          <p:cNvSpPr txBox="1"/>
          <p:nvPr/>
        </p:nvSpPr>
        <p:spPr>
          <a:xfrm>
            <a:off x="9445406" y="6587118"/>
            <a:ext cx="1983105" cy="174625"/>
          </a:xfrm>
          <a:prstGeom prst="rect">
            <a:avLst/>
          </a:prstGeom>
        </p:spPr>
        <p:txBody>
          <a:bodyPr vert="horz" wrap="square" lIns="0" tIns="0" rIns="0" bIns="0" rtlCol="0">
            <a:spAutoFit/>
          </a:bodyPr>
          <a:lstStyle/>
          <a:p>
            <a:pPr marL="12700">
              <a:lnSpc>
                <a:spcPct val="100000"/>
              </a:lnSpc>
            </a:pPr>
            <a:r>
              <a:rPr sz="1050" spc="-5" dirty="0">
                <a:solidFill>
                  <a:srgbClr val="767070"/>
                </a:solidFill>
                <a:latin typeface="Arial MT"/>
                <a:cs typeface="Arial MT"/>
              </a:rPr>
              <a:t>#TCCC-CPP-PPT-14</a:t>
            </a:r>
            <a:r>
              <a:rPr sz="1050" spc="5" dirty="0">
                <a:solidFill>
                  <a:srgbClr val="767070"/>
                </a:solidFill>
                <a:latin typeface="Arial MT"/>
                <a:cs typeface="Arial MT"/>
              </a:rPr>
              <a:t> </a:t>
            </a:r>
            <a:r>
              <a:rPr sz="1050" spc="-5" dirty="0">
                <a:solidFill>
                  <a:srgbClr val="767070"/>
                </a:solidFill>
                <a:latin typeface="Arial MT"/>
                <a:cs typeface="Arial MT"/>
              </a:rPr>
              <a:t>08</a:t>
            </a:r>
            <a:r>
              <a:rPr sz="1050" spc="-10" dirty="0">
                <a:solidFill>
                  <a:srgbClr val="767070"/>
                </a:solidFill>
                <a:latin typeface="Arial MT"/>
                <a:cs typeface="Arial MT"/>
              </a:rPr>
              <a:t> </a:t>
            </a:r>
            <a:r>
              <a:rPr sz="1050" spc="-5" dirty="0">
                <a:solidFill>
                  <a:srgbClr val="767070"/>
                </a:solidFill>
                <a:latin typeface="Arial MT"/>
                <a:cs typeface="Arial MT"/>
              </a:rPr>
              <a:t>AUG</a:t>
            </a:r>
            <a:r>
              <a:rPr sz="1050" spc="-20" dirty="0">
                <a:solidFill>
                  <a:srgbClr val="767070"/>
                </a:solidFill>
                <a:latin typeface="Arial MT"/>
                <a:cs typeface="Arial MT"/>
              </a:rPr>
              <a:t> </a:t>
            </a:r>
            <a:r>
              <a:rPr sz="1050" spc="-5" dirty="0">
                <a:solidFill>
                  <a:srgbClr val="767070"/>
                </a:solidFill>
                <a:latin typeface="Arial MT"/>
                <a:cs typeface="Arial MT"/>
              </a:rPr>
              <a:t>23</a:t>
            </a:r>
            <a:endParaRPr sz="1050">
              <a:latin typeface="Arial MT"/>
              <a:cs typeface="Arial M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25" dirty="0"/>
              <a:t> </a:t>
            </a:r>
            <a:r>
              <a:rPr spc="-5" dirty="0"/>
              <a:t>14:</a:t>
            </a:r>
            <a:r>
              <a:rPr spc="-30" dirty="0"/>
              <a:t> </a:t>
            </a:r>
            <a:r>
              <a:rPr spc="-5" dirty="0"/>
              <a:t>Eye</a:t>
            </a:r>
            <a:r>
              <a:rPr spc="-20" dirty="0"/>
              <a:t> </a:t>
            </a:r>
            <a:r>
              <a:rPr spc="-5" dirty="0"/>
              <a:t>Injuries</a:t>
            </a:r>
          </a:p>
        </p:txBody>
      </p:sp>
      <p:pic>
        <p:nvPicPr>
          <p:cNvPr id="3" name="object 3"/>
          <p:cNvPicPr/>
          <p:nvPr/>
        </p:nvPicPr>
        <p:blipFill>
          <a:blip r:embed="rId5" cstate="print"/>
          <a:stretch>
            <a:fillRect/>
          </a:stretch>
        </p:blipFill>
        <p:spPr>
          <a:xfrm>
            <a:off x="309372" y="255270"/>
            <a:ext cx="1172717" cy="656081"/>
          </a:xfrm>
          <a:prstGeom prst="rect">
            <a:avLst/>
          </a:prstGeom>
        </p:spPr>
      </p:pic>
      <p:sp>
        <p:nvSpPr>
          <p:cNvPr id="4" name="object 4"/>
          <p:cNvSpPr txBox="1"/>
          <p:nvPr/>
        </p:nvSpPr>
        <p:spPr>
          <a:xfrm>
            <a:off x="3252787" y="943589"/>
            <a:ext cx="5767705"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FFFF"/>
                </a:solidFill>
                <a:latin typeface="Arial"/>
                <a:cs typeface="Arial"/>
              </a:rPr>
              <a:t>EYE</a:t>
            </a:r>
            <a:r>
              <a:rPr sz="3600" b="1" spc="-40" dirty="0">
                <a:solidFill>
                  <a:srgbClr val="FFFFFF"/>
                </a:solidFill>
                <a:latin typeface="Arial"/>
                <a:cs typeface="Arial"/>
              </a:rPr>
              <a:t> </a:t>
            </a:r>
            <a:r>
              <a:rPr sz="3600" b="1" spc="-5" dirty="0">
                <a:solidFill>
                  <a:srgbClr val="FFFFFF"/>
                </a:solidFill>
                <a:latin typeface="Arial"/>
                <a:cs typeface="Arial"/>
              </a:rPr>
              <a:t>INJURIES</a:t>
            </a:r>
            <a:r>
              <a:rPr sz="3600" b="1" spc="-45" dirty="0">
                <a:solidFill>
                  <a:srgbClr val="FFFFFF"/>
                </a:solidFill>
                <a:latin typeface="Arial"/>
                <a:cs typeface="Arial"/>
              </a:rPr>
              <a:t> </a:t>
            </a:r>
            <a:r>
              <a:rPr sz="3600" b="1" dirty="0">
                <a:solidFill>
                  <a:srgbClr val="FFFFFF"/>
                </a:solidFill>
                <a:latin typeface="Arial"/>
                <a:cs typeface="Arial"/>
              </a:rPr>
              <a:t>OVERVIEW</a:t>
            </a:r>
            <a:endParaRPr sz="3600">
              <a:latin typeface="Arial"/>
              <a:cs typeface="Arial"/>
            </a:endParaRPr>
          </a:p>
        </p:txBody>
      </p:sp>
      <p:grpSp>
        <p:nvGrpSpPr>
          <p:cNvPr id="5" name="object 5"/>
          <p:cNvGrpSpPr/>
          <p:nvPr/>
        </p:nvGrpSpPr>
        <p:grpSpPr>
          <a:xfrm>
            <a:off x="2935985" y="2250948"/>
            <a:ext cx="6320790" cy="3580129"/>
            <a:chOff x="2935985" y="2250948"/>
            <a:chExt cx="6320790" cy="3580129"/>
          </a:xfrm>
        </p:grpSpPr>
        <p:sp>
          <p:nvSpPr>
            <p:cNvPr id="6" name="object 6"/>
            <p:cNvSpPr/>
            <p:nvPr/>
          </p:nvSpPr>
          <p:spPr>
            <a:xfrm>
              <a:off x="2945510" y="2260473"/>
              <a:ext cx="6301740" cy="3561079"/>
            </a:xfrm>
            <a:custGeom>
              <a:avLst/>
              <a:gdLst/>
              <a:ahLst/>
              <a:cxnLst/>
              <a:rect l="l" t="t" r="r" b="b"/>
              <a:pathLst>
                <a:path w="6301740" h="3561079">
                  <a:moveTo>
                    <a:pt x="0" y="0"/>
                  </a:moveTo>
                  <a:lnTo>
                    <a:pt x="6301740" y="0"/>
                  </a:lnTo>
                  <a:lnTo>
                    <a:pt x="6301740" y="3560826"/>
                  </a:lnTo>
                  <a:lnTo>
                    <a:pt x="0" y="3560826"/>
                  </a:lnTo>
                  <a:lnTo>
                    <a:pt x="0" y="0"/>
                  </a:lnTo>
                  <a:close/>
                </a:path>
              </a:pathLst>
            </a:custGeom>
            <a:ln w="19050">
              <a:solidFill>
                <a:srgbClr val="898B8B"/>
              </a:solidFill>
            </a:ln>
          </p:spPr>
          <p:txBody>
            <a:bodyPr wrap="square" lIns="0" tIns="0" rIns="0" bIns="0" rtlCol="0"/>
            <a:lstStyle/>
            <a:p>
              <a:endParaRPr/>
            </a:p>
          </p:txBody>
        </p:sp>
        <p:sp>
          <p:nvSpPr>
            <p:cNvPr id="7" name="object 7"/>
            <p:cNvSpPr/>
            <p:nvPr/>
          </p:nvSpPr>
          <p:spPr>
            <a:xfrm>
              <a:off x="5500877" y="3445002"/>
              <a:ext cx="1190625" cy="1190625"/>
            </a:xfrm>
            <a:custGeom>
              <a:avLst/>
              <a:gdLst/>
              <a:ahLst/>
              <a:cxnLst/>
              <a:rect l="l" t="t" r="r" b="b"/>
              <a:pathLst>
                <a:path w="1190625" h="1190625">
                  <a:moveTo>
                    <a:pt x="595122" y="0"/>
                  </a:moveTo>
                  <a:lnTo>
                    <a:pt x="546312" y="1972"/>
                  </a:lnTo>
                  <a:lnTo>
                    <a:pt x="498590" y="7789"/>
                  </a:lnTo>
                  <a:lnTo>
                    <a:pt x="452107" y="17295"/>
                  </a:lnTo>
                  <a:lnTo>
                    <a:pt x="407017" y="30339"/>
                  </a:lnTo>
                  <a:lnTo>
                    <a:pt x="363474" y="46767"/>
                  </a:lnTo>
                  <a:lnTo>
                    <a:pt x="321629" y="66426"/>
                  </a:lnTo>
                  <a:lnTo>
                    <a:pt x="281637" y="89163"/>
                  </a:lnTo>
                  <a:lnTo>
                    <a:pt x="243651" y="114824"/>
                  </a:lnTo>
                  <a:lnTo>
                    <a:pt x="207823" y="143256"/>
                  </a:lnTo>
                  <a:lnTo>
                    <a:pt x="174307" y="174307"/>
                  </a:lnTo>
                  <a:lnTo>
                    <a:pt x="143256" y="207823"/>
                  </a:lnTo>
                  <a:lnTo>
                    <a:pt x="114824" y="243651"/>
                  </a:lnTo>
                  <a:lnTo>
                    <a:pt x="89163" y="281637"/>
                  </a:lnTo>
                  <a:lnTo>
                    <a:pt x="66426" y="321629"/>
                  </a:lnTo>
                  <a:lnTo>
                    <a:pt x="46767" y="363474"/>
                  </a:lnTo>
                  <a:lnTo>
                    <a:pt x="30339" y="407017"/>
                  </a:lnTo>
                  <a:lnTo>
                    <a:pt x="17295" y="452107"/>
                  </a:lnTo>
                  <a:lnTo>
                    <a:pt x="7789" y="498590"/>
                  </a:lnTo>
                  <a:lnTo>
                    <a:pt x="1972" y="546312"/>
                  </a:lnTo>
                  <a:lnTo>
                    <a:pt x="0" y="595122"/>
                  </a:lnTo>
                  <a:lnTo>
                    <a:pt x="1972" y="643931"/>
                  </a:lnTo>
                  <a:lnTo>
                    <a:pt x="7789" y="691653"/>
                  </a:lnTo>
                  <a:lnTo>
                    <a:pt x="17295" y="738136"/>
                  </a:lnTo>
                  <a:lnTo>
                    <a:pt x="30339" y="783226"/>
                  </a:lnTo>
                  <a:lnTo>
                    <a:pt x="46767" y="826770"/>
                  </a:lnTo>
                  <a:lnTo>
                    <a:pt x="66426" y="868614"/>
                  </a:lnTo>
                  <a:lnTo>
                    <a:pt x="89163" y="908606"/>
                  </a:lnTo>
                  <a:lnTo>
                    <a:pt x="114824" y="946592"/>
                  </a:lnTo>
                  <a:lnTo>
                    <a:pt x="143256" y="982420"/>
                  </a:lnTo>
                  <a:lnTo>
                    <a:pt x="174307" y="1015936"/>
                  </a:lnTo>
                  <a:lnTo>
                    <a:pt x="207823" y="1046987"/>
                  </a:lnTo>
                  <a:lnTo>
                    <a:pt x="243651" y="1075419"/>
                  </a:lnTo>
                  <a:lnTo>
                    <a:pt x="281637" y="1101080"/>
                  </a:lnTo>
                  <a:lnTo>
                    <a:pt x="321629" y="1123817"/>
                  </a:lnTo>
                  <a:lnTo>
                    <a:pt x="363473" y="1143476"/>
                  </a:lnTo>
                  <a:lnTo>
                    <a:pt x="407017" y="1159904"/>
                  </a:lnTo>
                  <a:lnTo>
                    <a:pt x="452107" y="1172948"/>
                  </a:lnTo>
                  <a:lnTo>
                    <a:pt x="498590" y="1182454"/>
                  </a:lnTo>
                  <a:lnTo>
                    <a:pt x="546312" y="1188271"/>
                  </a:lnTo>
                  <a:lnTo>
                    <a:pt x="595122" y="1190244"/>
                  </a:lnTo>
                  <a:lnTo>
                    <a:pt x="643931" y="1188271"/>
                  </a:lnTo>
                  <a:lnTo>
                    <a:pt x="691653" y="1182454"/>
                  </a:lnTo>
                  <a:lnTo>
                    <a:pt x="738136" y="1172948"/>
                  </a:lnTo>
                  <a:lnTo>
                    <a:pt x="783226" y="1159904"/>
                  </a:lnTo>
                  <a:lnTo>
                    <a:pt x="826769" y="1143476"/>
                  </a:lnTo>
                  <a:lnTo>
                    <a:pt x="868614" y="1123817"/>
                  </a:lnTo>
                  <a:lnTo>
                    <a:pt x="908606" y="1101080"/>
                  </a:lnTo>
                  <a:lnTo>
                    <a:pt x="946592" y="1075419"/>
                  </a:lnTo>
                  <a:lnTo>
                    <a:pt x="982420" y="1046987"/>
                  </a:lnTo>
                  <a:lnTo>
                    <a:pt x="1015936" y="1015936"/>
                  </a:lnTo>
                  <a:lnTo>
                    <a:pt x="1046987" y="982420"/>
                  </a:lnTo>
                  <a:lnTo>
                    <a:pt x="1075419" y="946592"/>
                  </a:lnTo>
                  <a:lnTo>
                    <a:pt x="1101080" y="908606"/>
                  </a:lnTo>
                  <a:lnTo>
                    <a:pt x="1123817" y="868614"/>
                  </a:lnTo>
                  <a:lnTo>
                    <a:pt x="1143476" y="826770"/>
                  </a:lnTo>
                  <a:lnTo>
                    <a:pt x="1159904" y="783226"/>
                  </a:lnTo>
                  <a:lnTo>
                    <a:pt x="1172948" y="738136"/>
                  </a:lnTo>
                  <a:lnTo>
                    <a:pt x="1182454" y="691653"/>
                  </a:lnTo>
                  <a:lnTo>
                    <a:pt x="1188271" y="643931"/>
                  </a:lnTo>
                  <a:lnTo>
                    <a:pt x="1190244" y="595122"/>
                  </a:lnTo>
                  <a:lnTo>
                    <a:pt x="1188271" y="546312"/>
                  </a:lnTo>
                  <a:lnTo>
                    <a:pt x="1182454" y="498590"/>
                  </a:lnTo>
                  <a:lnTo>
                    <a:pt x="1172948" y="452107"/>
                  </a:lnTo>
                  <a:lnTo>
                    <a:pt x="1159904" y="407017"/>
                  </a:lnTo>
                  <a:lnTo>
                    <a:pt x="1143476" y="363474"/>
                  </a:lnTo>
                  <a:lnTo>
                    <a:pt x="1123817" y="321629"/>
                  </a:lnTo>
                  <a:lnTo>
                    <a:pt x="1101080" y="281637"/>
                  </a:lnTo>
                  <a:lnTo>
                    <a:pt x="1075419" y="243651"/>
                  </a:lnTo>
                  <a:lnTo>
                    <a:pt x="1046987" y="207823"/>
                  </a:lnTo>
                  <a:lnTo>
                    <a:pt x="1015936" y="174307"/>
                  </a:lnTo>
                  <a:lnTo>
                    <a:pt x="982420" y="143256"/>
                  </a:lnTo>
                  <a:lnTo>
                    <a:pt x="946592" y="114824"/>
                  </a:lnTo>
                  <a:lnTo>
                    <a:pt x="908606" y="89163"/>
                  </a:lnTo>
                  <a:lnTo>
                    <a:pt x="868614" y="66426"/>
                  </a:lnTo>
                  <a:lnTo>
                    <a:pt x="826769" y="46767"/>
                  </a:lnTo>
                  <a:lnTo>
                    <a:pt x="783226" y="30339"/>
                  </a:lnTo>
                  <a:lnTo>
                    <a:pt x="738136" y="17295"/>
                  </a:lnTo>
                  <a:lnTo>
                    <a:pt x="691653" y="7789"/>
                  </a:lnTo>
                  <a:lnTo>
                    <a:pt x="643931" y="1972"/>
                  </a:lnTo>
                  <a:lnTo>
                    <a:pt x="595122" y="0"/>
                  </a:lnTo>
                  <a:close/>
                </a:path>
              </a:pathLst>
            </a:custGeom>
            <a:solidFill>
              <a:srgbClr val="606667"/>
            </a:solidFill>
          </p:spPr>
          <p:txBody>
            <a:bodyPr wrap="square" lIns="0" tIns="0" rIns="0" bIns="0" rtlCol="0"/>
            <a:lstStyle/>
            <a:p>
              <a:endParaRPr/>
            </a:p>
          </p:txBody>
        </p:sp>
        <p:sp>
          <p:nvSpPr>
            <p:cNvPr id="8" name="object 8"/>
            <p:cNvSpPr/>
            <p:nvPr/>
          </p:nvSpPr>
          <p:spPr>
            <a:xfrm>
              <a:off x="5897879" y="3736086"/>
              <a:ext cx="525145" cy="608965"/>
            </a:xfrm>
            <a:custGeom>
              <a:avLst/>
              <a:gdLst/>
              <a:ahLst/>
              <a:cxnLst/>
              <a:rect l="l" t="t" r="r" b="b"/>
              <a:pathLst>
                <a:path w="525145" h="608964">
                  <a:moveTo>
                    <a:pt x="0" y="0"/>
                  </a:moveTo>
                  <a:lnTo>
                    <a:pt x="0" y="608838"/>
                  </a:lnTo>
                  <a:lnTo>
                    <a:pt x="525018" y="304419"/>
                  </a:lnTo>
                  <a:lnTo>
                    <a:pt x="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3908050" y="6040796"/>
            <a:ext cx="4714875" cy="299720"/>
          </a:xfrm>
          <a:prstGeom prst="rect">
            <a:avLst/>
          </a:prstGeom>
        </p:spPr>
        <p:txBody>
          <a:bodyPr vert="horz" wrap="square" lIns="0" tIns="12700" rIns="0" bIns="0" rtlCol="0">
            <a:spAutoFit/>
          </a:bodyPr>
          <a:lstStyle/>
          <a:p>
            <a:pPr marL="12700">
              <a:lnSpc>
                <a:spcPct val="100000"/>
              </a:lnSpc>
              <a:spcBef>
                <a:spcPts val="100"/>
              </a:spcBef>
            </a:pPr>
            <a:r>
              <a:rPr sz="1800" i="1" spc="-5" dirty="0">
                <a:solidFill>
                  <a:srgbClr val="898B8B"/>
                </a:solidFill>
                <a:latin typeface="Arial"/>
                <a:cs typeface="Arial"/>
              </a:rPr>
              <a:t>Video</a:t>
            </a:r>
            <a:r>
              <a:rPr sz="1800" i="1" spc="-10" dirty="0">
                <a:solidFill>
                  <a:srgbClr val="898B8B"/>
                </a:solidFill>
                <a:latin typeface="Arial"/>
                <a:cs typeface="Arial"/>
              </a:rPr>
              <a:t> </a:t>
            </a:r>
            <a:r>
              <a:rPr sz="1800" i="1" dirty="0">
                <a:solidFill>
                  <a:srgbClr val="898B8B"/>
                </a:solidFill>
                <a:latin typeface="Arial"/>
                <a:cs typeface="Arial"/>
              </a:rPr>
              <a:t>can</a:t>
            </a:r>
            <a:r>
              <a:rPr sz="1800" i="1" spc="-5" dirty="0">
                <a:solidFill>
                  <a:srgbClr val="898B8B"/>
                </a:solidFill>
                <a:latin typeface="Arial"/>
                <a:cs typeface="Arial"/>
              </a:rPr>
              <a:t> </a:t>
            </a:r>
            <a:r>
              <a:rPr sz="1800" i="1" dirty="0">
                <a:solidFill>
                  <a:srgbClr val="898B8B"/>
                </a:solidFill>
                <a:latin typeface="Arial"/>
                <a:cs typeface="Arial"/>
              </a:rPr>
              <a:t>be</a:t>
            </a:r>
            <a:r>
              <a:rPr sz="1800" i="1" spc="-5" dirty="0">
                <a:solidFill>
                  <a:srgbClr val="898B8B"/>
                </a:solidFill>
                <a:latin typeface="Arial"/>
                <a:cs typeface="Arial"/>
              </a:rPr>
              <a:t> found </a:t>
            </a:r>
            <a:r>
              <a:rPr sz="1800" i="1" dirty="0">
                <a:solidFill>
                  <a:srgbClr val="898B8B"/>
                </a:solidFill>
                <a:latin typeface="Arial"/>
                <a:cs typeface="Arial"/>
              </a:rPr>
              <a:t>on</a:t>
            </a:r>
            <a:r>
              <a:rPr sz="1800" i="1" spc="-10" dirty="0">
                <a:solidFill>
                  <a:srgbClr val="898B8B"/>
                </a:solidFill>
                <a:latin typeface="Arial"/>
                <a:cs typeface="Arial"/>
              </a:rPr>
              <a:t> </a:t>
            </a:r>
            <a:r>
              <a:rPr sz="1800" i="1" spc="-5" dirty="0">
                <a:solidFill>
                  <a:srgbClr val="898B8B"/>
                </a:solidFill>
                <a:latin typeface="Arial"/>
                <a:cs typeface="Arial"/>
              </a:rPr>
              <a:t>deployedmedicine.com</a:t>
            </a:r>
            <a:endParaRPr sz="1800">
              <a:latin typeface="Arial"/>
              <a:cs typeface="Arial"/>
            </a:endParaRPr>
          </a:p>
        </p:txBody>
      </p:sp>
      <p:sp>
        <p:nvSpPr>
          <p:cNvPr id="11" name="object 11"/>
          <p:cNvSpPr txBox="1"/>
          <p:nvPr/>
        </p:nvSpPr>
        <p:spPr>
          <a:xfrm>
            <a:off x="11698970" y="6562955"/>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dirty="0">
                <a:solidFill>
                  <a:srgbClr val="767070"/>
                </a:solidFill>
                <a:latin typeface="Arial MT"/>
                <a:cs typeface="Arial MT"/>
              </a:rPr>
              <a:t>5</a:t>
            </a:fld>
            <a:endParaRPr sz="1200">
              <a:latin typeface="Arial MT"/>
              <a:cs typeface="Arial MT"/>
            </a:endParaRPr>
          </a:p>
        </p:txBody>
      </p:sp>
      <p:sp>
        <p:nvSpPr>
          <p:cNvPr id="12" name="object 12"/>
          <p:cNvSpPr txBox="1"/>
          <p:nvPr/>
        </p:nvSpPr>
        <p:spPr>
          <a:xfrm>
            <a:off x="9445406" y="6587118"/>
            <a:ext cx="1983105" cy="174625"/>
          </a:xfrm>
          <a:prstGeom prst="rect">
            <a:avLst/>
          </a:prstGeom>
        </p:spPr>
        <p:txBody>
          <a:bodyPr vert="horz" wrap="square" lIns="0" tIns="0" rIns="0" bIns="0" rtlCol="0">
            <a:spAutoFit/>
          </a:bodyPr>
          <a:lstStyle/>
          <a:p>
            <a:pPr marL="12700">
              <a:lnSpc>
                <a:spcPct val="100000"/>
              </a:lnSpc>
            </a:pPr>
            <a:r>
              <a:rPr sz="1050" spc="-5" dirty="0">
                <a:solidFill>
                  <a:srgbClr val="767070"/>
                </a:solidFill>
                <a:latin typeface="Arial MT"/>
                <a:cs typeface="Arial MT"/>
              </a:rPr>
              <a:t>#TCCC-CPP-PPT-14</a:t>
            </a:r>
            <a:r>
              <a:rPr sz="1050" spc="5" dirty="0">
                <a:solidFill>
                  <a:srgbClr val="767070"/>
                </a:solidFill>
                <a:latin typeface="Arial MT"/>
                <a:cs typeface="Arial MT"/>
              </a:rPr>
              <a:t> </a:t>
            </a:r>
            <a:r>
              <a:rPr sz="1050" spc="-5" dirty="0">
                <a:solidFill>
                  <a:srgbClr val="767070"/>
                </a:solidFill>
                <a:latin typeface="Arial MT"/>
                <a:cs typeface="Arial MT"/>
              </a:rPr>
              <a:t>08</a:t>
            </a:r>
            <a:r>
              <a:rPr sz="1050" spc="-10" dirty="0">
                <a:solidFill>
                  <a:srgbClr val="767070"/>
                </a:solidFill>
                <a:latin typeface="Arial MT"/>
                <a:cs typeface="Arial MT"/>
              </a:rPr>
              <a:t> </a:t>
            </a:r>
            <a:r>
              <a:rPr sz="1050" spc="-5" dirty="0">
                <a:solidFill>
                  <a:srgbClr val="767070"/>
                </a:solidFill>
                <a:latin typeface="Arial MT"/>
                <a:cs typeface="Arial MT"/>
              </a:rPr>
              <a:t>AUG</a:t>
            </a:r>
            <a:r>
              <a:rPr sz="1050" spc="-20" dirty="0">
                <a:solidFill>
                  <a:srgbClr val="767070"/>
                </a:solidFill>
                <a:latin typeface="Arial MT"/>
                <a:cs typeface="Arial MT"/>
              </a:rPr>
              <a:t> </a:t>
            </a:r>
            <a:r>
              <a:rPr sz="1050" spc="-5" dirty="0">
                <a:solidFill>
                  <a:srgbClr val="767070"/>
                </a:solidFill>
                <a:latin typeface="Arial MT"/>
                <a:cs typeface="Arial MT"/>
              </a:rPr>
              <a:t>23</a:t>
            </a:r>
            <a:endParaRPr sz="1050">
              <a:latin typeface="Arial MT"/>
              <a:cs typeface="Arial MT"/>
            </a:endParaRPr>
          </a:p>
        </p:txBody>
      </p:sp>
      <p:pic>
        <p:nvPicPr>
          <p:cNvPr id="13" name="14. Eye Injuries">
            <a:hlinkClick r:id="" action="ppaction://media"/>
            <a:extLst>
              <a:ext uri="{FF2B5EF4-FFF2-40B4-BE49-F238E27FC236}">
                <a16:creationId xmlns:a16="http://schemas.microsoft.com/office/drawing/2014/main" id="{A643D0F2-ECBE-8B1A-7793-2013C5F7E2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77567" y="1644586"/>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6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25" dirty="0"/>
              <a:t> </a:t>
            </a:r>
            <a:r>
              <a:rPr spc="-5" dirty="0"/>
              <a:t>14:</a:t>
            </a:r>
            <a:r>
              <a:rPr spc="-30" dirty="0"/>
              <a:t> </a:t>
            </a:r>
            <a:r>
              <a:rPr spc="-5" dirty="0"/>
              <a:t>Eye</a:t>
            </a:r>
            <a:r>
              <a:rPr spc="-20" dirty="0"/>
              <a:t> </a:t>
            </a:r>
            <a:r>
              <a:rPr spc="-5" dirty="0"/>
              <a:t>Injuries</a:t>
            </a: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3062439" y="684798"/>
            <a:ext cx="6149340" cy="1068070"/>
          </a:xfrm>
          <a:prstGeom prst="rect">
            <a:avLst/>
          </a:prstGeom>
        </p:spPr>
        <p:txBody>
          <a:bodyPr vert="horz" wrap="square" lIns="0" tIns="74295" rIns="0" bIns="0" rtlCol="0">
            <a:spAutoFit/>
          </a:bodyPr>
          <a:lstStyle/>
          <a:p>
            <a:pPr marL="12700" marR="5080" indent="1573530">
              <a:lnSpc>
                <a:spcPts val="3890"/>
              </a:lnSpc>
              <a:spcBef>
                <a:spcPts val="585"/>
              </a:spcBef>
            </a:pPr>
            <a:r>
              <a:rPr sz="3600" b="1" dirty="0">
                <a:latin typeface="Arial"/>
                <a:cs typeface="Arial"/>
              </a:rPr>
              <a:t>PREVENTION </a:t>
            </a:r>
            <a:r>
              <a:rPr sz="3600" b="1" spc="5" dirty="0">
                <a:latin typeface="Arial"/>
                <a:cs typeface="Arial"/>
              </a:rPr>
              <a:t> </a:t>
            </a:r>
            <a:r>
              <a:rPr sz="3600" b="1" spc="-5" dirty="0">
                <a:solidFill>
                  <a:srgbClr val="BB8542"/>
                </a:solidFill>
                <a:latin typeface="Arial"/>
                <a:cs typeface="Arial"/>
              </a:rPr>
              <a:t>PENETRATING</a:t>
            </a:r>
            <a:r>
              <a:rPr sz="3600" b="1" spc="-20" dirty="0">
                <a:solidFill>
                  <a:srgbClr val="BB8542"/>
                </a:solidFill>
                <a:latin typeface="Arial"/>
                <a:cs typeface="Arial"/>
              </a:rPr>
              <a:t> </a:t>
            </a:r>
            <a:r>
              <a:rPr sz="3600" b="1" dirty="0">
                <a:solidFill>
                  <a:srgbClr val="BB8542"/>
                </a:solidFill>
                <a:latin typeface="Arial"/>
                <a:cs typeface="Arial"/>
              </a:rPr>
              <a:t>EYE</a:t>
            </a:r>
            <a:r>
              <a:rPr sz="3600" b="1" spc="-25" dirty="0">
                <a:solidFill>
                  <a:srgbClr val="BB8542"/>
                </a:solidFill>
                <a:latin typeface="Arial"/>
                <a:cs typeface="Arial"/>
              </a:rPr>
              <a:t> </a:t>
            </a:r>
            <a:r>
              <a:rPr sz="3600" b="1" spc="-5" dirty="0">
                <a:solidFill>
                  <a:srgbClr val="BB8542"/>
                </a:solidFill>
                <a:latin typeface="Arial"/>
                <a:cs typeface="Arial"/>
              </a:rPr>
              <a:t>INJURY</a:t>
            </a:r>
            <a:endParaRPr sz="3600">
              <a:latin typeface="Arial"/>
              <a:cs typeface="Arial"/>
            </a:endParaRPr>
          </a:p>
        </p:txBody>
      </p:sp>
      <p:sp>
        <p:nvSpPr>
          <p:cNvPr id="5" name="object 5"/>
          <p:cNvSpPr txBox="1"/>
          <p:nvPr/>
        </p:nvSpPr>
        <p:spPr>
          <a:xfrm>
            <a:off x="1431367" y="2186411"/>
            <a:ext cx="4215765" cy="939800"/>
          </a:xfrm>
          <a:prstGeom prst="rect">
            <a:avLst/>
          </a:prstGeom>
        </p:spPr>
        <p:txBody>
          <a:bodyPr vert="horz" wrap="square" lIns="0" tIns="12065" rIns="0" bIns="0" rtlCol="0">
            <a:spAutoFit/>
          </a:bodyPr>
          <a:lstStyle/>
          <a:p>
            <a:pPr marL="12700" marR="5080">
              <a:lnSpc>
                <a:spcPct val="100000"/>
              </a:lnSpc>
              <a:spcBef>
                <a:spcPts val="95"/>
              </a:spcBef>
            </a:pPr>
            <a:r>
              <a:rPr sz="2000" spc="-5" dirty="0">
                <a:latin typeface="Arial MT"/>
                <a:cs typeface="Arial MT"/>
              </a:rPr>
              <a:t>Using</a:t>
            </a:r>
            <a:r>
              <a:rPr sz="2000" spc="5" dirty="0">
                <a:latin typeface="Arial MT"/>
                <a:cs typeface="Arial MT"/>
              </a:rPr>
              <a:t> </a:t>
            </a:r>
            <a:r>
              <a:rPr sz="2000" spc="-5" dirty="0">
                <a:latin typeface="Arial MT"/>
                <a:cs typeface="Arial MT"/>
              </a:rPr>
              <a:t>tactical</a:t>
            </a:r>
            <a:r>
              <a:rPr sz="2000" spc="-15" dirty="0">
                <a:latin typeface="Arial MT"/>
                <a:cs typeface="Arial MT"/>
              </a:rPr>
              <a:t> </a:t>
            </a:r>
            <a:r>
              <a:rPr sz="2000" spc="-5" dirty="0">
                <a:latin typeface="Arial MT"/>
                <a:cs typeface="Arial MT"/>
              </a:rPr>
              <a:t>eyewear</a:t>
            </a:r>
            <a:r>
              <a:rPr sz="2000" spc="5" dirty="0">
                <a:latin typeface="Arial MT"/>
                <a:cs typeface="Arial MT"/>
              </a:rPr>
              <a:t> </a:t>
            </a:r>
            <a:r>
              <a:rPr sz="2000" spc="-5" dirty="0">
                <a:latin typeface="Arial MT"/>
                <a:cs typeface="Arial MT"/>
              </a:rPr>
              <a:t>in</a:t>
            </a:r>
            <a:r>
              <a:rPr sz="2000" spc="-10" dirty="0">
                <a:latin typeface="Arial MT"/>
                <a:cs typeface="Arial MT"/>
              </a:rPr>
              <a:t> </a:t>
            </a:r>
            <a:r>
              <a:rPr sz="2000" spc="-5" dirty="0">
                <a:latin typeface="Arial MT"/>
                <a:cs typeface="Arial MT"/>
              </a:rPr>
              <a:t>the</a:t>
            </a:r>
            <a:r>
              <a:rPr sz="2000" spc="-20" dirty="0">
                <a:latin typeface="Arial MT"/>
                <a:cs typeface="Arial MT"/>
              </a:rPr>
              <a:t> </a:t>
            </a:r>
            <a:r>
              <a:rPr sz="2000" spc="-5" dirty="0">
                <a:latin typeface="Arial MT"/>
                <a:cs typeface="Arial MT"/>
              </a:rPr>
              <a:t>field</a:t>
            </a:r>
            <a:r>
              <a:rPr sz="2000" spc="5" dirty="0">
                <a:latin typeface="Arial MT"/>
                <a:cs typeface="Arial MT"/>
              </a:rPr>
              <a:t> </a:t>
            </a:r>
            <a:r>
              <a:rPr sz="2000" spc="-5" dirty="0">
                <a:latin typeface="Arial MT"/>
                <a:cs typeface="Arial MT"/>
              </a:rPr>
              <a:t>will </a:t>
            </a:r>
            <a:r>
              <a:rPr sz="2000" spc="-540" dirty="0">
                <a:latin typeface="Arial MT"/>
                <a:cs typeface="Arial MT"/>
              </a:rPr>
              <a:t> </a:t>
            </a:r>
            <a:r>
              <a:rPr sz="2000" spc="-5" dirty="0">
                <a:latin typeface="Arial MT"/>
                <a:cs typeface="Arial MT"/>
              </a:rPr>
              <a:t>generally prevent the eye injury from </a:t>
            </a:r>
            <a:r>
              <a:rPr sz="2000" dirty="0">
                <a:latin typeface="Arial MT"/>
                <a:cs typeface="Arial MT"/>
              </a:rPr>
              <a:t> </a:t>
            </a:r>
            <a:r>
              <a:rPr sz="2000" spc="-5" dirty="0">
                <a:latin typeface="Arial MT"/>
                <a:cs typeface="Arial MT"/>
              </a:rPr>
              <a:t>happening</a:t>
            </a:r>
            <a:r>
              <a:rPr sz="2000" spc="10" dirty="0">
                <a:latin typeface="Arial MT"/>
                <a:cs typeface="Arial MT"/>
              </a:rPr>
              <a:t> </a:t>
            </a:r>
            <a:r>
              <a:rPr sz="2000" spc="-5" dirty="0">
                <a:latin typeface="Arial MT"/>
                <a:cs typeface="Arial MT"/>
              </a:rPr>
              <a:t>in the</a:t>
            </a:r>
            <a:r>
              <a:rPr sz="2000" spc="-15" dirty="0">
                <a:latin typeface="Arial MT"/>
                <a:cs typeface="Arial MT"/>
              </a:rPr>
              <a:t> </a:t>
            </a:r>
            <a:r>
              <a:rPr sz="2000" spc="-5" dirty="0">
                <a:latin typeface="Arial MT"/>
                <a:cs typeface="Arial MT"/>
              </a:rPr>
              <a:t>first</a:t>
            </a:r>
            <a:r>
              <a:rPr sz="2000" spc="-25" dirty="0">
                <a:latin typeface="Arial MT"/>
                <a:cs typeface="Arial MT"/>
              </a:rPr>
              <a:t> </a:t>
            </a:r>
            <a:r>
              <a:rPr sz="2000" spc="-5" dirty="0">
                <a:latin typeface="Arial MT"/>
                <a:cs typeface="Arial MT"/>
              </a:rPr>
              <a:t>place!</a:t>
            </a:r>
            <a:endParaRPr sz="2000">
              <a:latin typeface="Arial MT"/>
              <a:cs typeface="Arial MT"/>
            </a:endParaRPr>
          </a:p>
        </p:txBody>
      </p:sp>
      <p:grpSp>
        <p:nvGrpSpPr>
          <p:cNvPr id="6" name="object 6"/>
          <p:cNvGrpSpPr/>
          <p:nvPr/>
        </p:nvGrpSpPr>
        <p:grpSpPr>
          <a:xfrm>
            <a:off x="1116330" y="1965959"/>
            <a:ext cx="10916920" cy="3756025"/>
            <a:chOff x="1116330" y="1965959"/>
            <a:chExt cx="10916920" cy="3756025"/>
          </a:xfrm>
        </p:grpSpPr>
        <p:pic>
          <p:nvPicPr>
            <p:cNvPr id="7" name="object 7"/>
            <p:cNvPicPr/>
            <p:nvPr/>
          </p:nvPicPr>
          <p:blipFill>
            <a:blip r:embed="rId4" cstate="print"/>
            <a:stretch>
              <a:fillRect/>
            </a:stretch>
          </p:blipFill>
          <p:spPr>
            <a:xfrm>
              <a:off x="1116330" y="2968752"/>
              <a:ext cx="5106161" cy="2672333"/>
            </a:xfrm>
            <a:prstGeom prst="rect">
              <a:avLst/>
            </a:prstGeom>
          </p:spPr>
        </p:pic>
        <p:pic>
          <p:nvPicPr>
            <p:cNvPr id="8" name="object 8"/>
            <p:cNvPicPr/>
            <p:nvPr/>
          </p:nvPicPr>
          <p:blipFill>
            <a:blip r:embed="rId5" cstate="print"/>
            <a:stretch>
              <a:fillRect/>
            </a:stretch>
          </p:blipFill>
          <p:spPr>
            <a:xfrm>
              <a:off x="1310639" y="3163061"/>
              <a:ext cx="4519421" cy="2085594"/>
            </a:xfrm>
            <a:prstGeom prst="rect">
              <a:avLst/>
            </a:prstGeom>
          </p:spPr>
        </p:pic>
        <p:pic>
          <p:nvPicPr>
            <p:cNvPr id="9" name="object 9"/>
            <p:cNvPicPr/>
            <p:nvPr/>
          </p:nvPicPr>
          <p:blipFill>
            <a:blip r:embed="rId6" cstate="print"/>
            <a:stretch>
              <a:fillRect/>
            </a:stretch>
          </p:blipFill>
          <p:spPr>
            <a:xfrm>
              <a:off x="5741669" y="1965959"/>
              <a:ext cx="3755897" cy="3755897"/>
            </a:xfrm>
            <a:prstGeom prst="rect">
              <a:avLst/>
            </a:prstGeom>
          </p:spPr>
        </p:pic>
        <p:pic>
          <p:nvPicPr>
            <p:cNvPr id="10" name="object 10"/>
            <p:cNvPicPr/>
            <p:nvPr/>
          </p:nvPicPr>
          <p:blipFill>
            <a:blip r:embed="rId7" cstate="print"/>
            <a:stretch>
              <a:fillRect/>
            </a:stretch>
          </p:blipFill>
          <p:spPr>
            <a:xfrm>
              <a:off x="5935980" y="2160269"/>
              <a:ext cx="3169157" cy="3169157"/>
            </a:xfrm>
            <a:prstGeom prst="rect">
              <a:avLst/>
            </a:prstGeom>
          </p:spPr>
        </p:pic>
        <p:pic>
          <p:nvPicPr>
            <p:cNvPr id="11" name="object 11"/>
            <p:cNvPicPr/>
            <p:nvPr/>
          </p:nvPicPr>
          <p:blipFill>
            <a:blip r:embed="rId8" cstate="print"/>
            <a:stretch>
              <a:fillRect/>
            </a:stretch>
          </p:blipFill>
          <p:spPr>
            <a:xfrm>
              <a:off x="8276107" y="1965960"/>
              <a:ext cx="3756633" cy="3755897"/>
            </a:xfrm>
            <a:prstGeom prst="rect">
              <a:avLst/>
            </a:prstGeom>
          </p:spPr>
        </p:pic>
        <p:pic>
          <p:nvPicPr>
            <p:cNvPr id="12" name="object 12"/>
            <p:cNvPicPr/>
            <p:nvPr/>
          </p:nvPicPr>
          <p:blipFill>
            <a:blip r:embed="rId9" cstate="print"/>
            <a:stretch>
              <a:fillRect/>
            </a:stretch>
          </p:blipFill>
          <p:spPr>
            <a:xfrm>
              <a:off x="8470391" y="2160270"/>
              <a:ext cx="3169919" cy="3168408"/>
            </a:xfrm>
            <a:prstGeom prst="rect">
              <a:avLst/>
            </a:prstGeom>
          </p:spPr>
        </p:pic>
      </p:grpSp>
      <p:sp>
        <p:nvSpPr>
          <p:cNvPr id="13" name="object 13"/>
          <p:cNvSpPr/>
          <p:nvPr/>
        </p:nvSpPr>
        <p:spPr>
          <a:xfrm>
            <a:off x="6717030" y="5985509"/>
            <a:ext cx="720090" cy="720090"/>
          </a:xfrm>
          <a:custGeom>
            <a:avLst/>
            <a:gdLst/>
            <a:ahLst/>
            <a:cxnLst/>
            <a:rect l="l" t="t" r="r" b="b"/>
            <a:pathLst>
              <a:path w="720090" h="720090">
                <a:moveTo>
                  <a:pt x="360045" y="0"/>
                </a:move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4"/>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89"/>
                </a:lnTo>
                <a:lnTo>
                  <a:pt x="408900" y="716803"/>
                </a:lnTo>
                <a:lnTo>
                  <a:pt x="455758" y="707228"/>
                </a:lnTo>
                <a:lnTo>
                  <a:pt x="500189" y="691795"/>
                </a:lnTo>
                <a:lnTo>
                  <a:pt x="541765" y="670932"/>
                </a:lnTo>
                <a:lnTo>
                  <a:pt x="580056" y="645069"/>
                </a:lnTo>
                <a:lnTo>
                  <a:pt x="614633" y="614633"/>
                </a:lnTo>
                <a:lnTo>
                  <a:pt x="645069" y="580056"/>
                </a:lnTo>
                <a:lnTo>
                  <a:pt x="670932" y="541765"/>
                </a:lnTo>
                <a:lnTo>
                  <a:pt x="691795" y="500189"/>
                </a:lnTo>
                <a:lnTo>
                  <a:pt x="707228" y="455758"/>
                </a:lnTo>
                <a:lnTo>
                  <a:pt x="716803" y="408900"/>
                </a:lnTo>
                <a:lnTo>
                  <a:pt x="720090" y="360044"/>
                </a:lnTo>
                <a:lnTo>
                  <a:pt x="716803" y="311189"/>
                </a:lnTo>
                <a:lnTo>
                  <a:pt x="707228" y="264331"/>
                </a:lnTo>
                <a:lnTo>
                  <a:pt x="691795" y="219900"/>
                </a:lnTo>
                <a:lnTo>
                  <a:pt x="670932" y="178324"/>
                </a:lnTo>
                <a:lnTo>
                  <a:pt x="645069" y="140033"/>
                </a:lnTo>
                <a:lnTo>
                  <a:pt x="614633" y="105456"/>
                </a:lnTo>
                <a:lnTo>
                  <a:pt x="580056" y="75020"/>
                </a:lnTo>
                <a:lnTo>
                  <a:pt x="541765" y="49157"/>
                </a:lnTo>
                <a:lnTo>
                  <a:pt x="500189" y="28294"/>
                </a:lnTo>
                <a:lnTo>
                  <a:pt x="455758" y="12861"/>
                </a:lnTo>
                <a:lnTo>
                  <a:pt x="408900" y="3286"/>
                </a:lnTo>
                <a:lnTo>
                  <a:pt x="360045" y="0"/>
                </a:lnTo>
                <a:close/>
              </a:path>
            </a:pathLst>
          </a:custGeom>
          <a:solidFill>
            <a:srgbClr val="764666"/>
          </a:solidFill>
        </p:spPr>
        <p:txBody>
          <a:bodyPr wrap="square" lIns="0" tIns="0" rIns="0" bIns="0" rtlCol="0"/>
          <a:lstStyle/>
          <a:p>
            <a:endParaRPr/>
          </a:p>
        </p:txBody>
      </p:sp>
      <p:sp>
        <p:nvSpPr>
          <p:cNvPr id="14" name="object 14"/>
          <p:cNvSpPr txBox="1"/>
          <p:nvPr/>
        </p:nvSpPr>
        <p:spPr>
          <a:xfrm>
            <a:off x="6894657" y="6025762"/>
            <a:ext cx="363855"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FFFFFF"/>
                </a:solidFill>
                <a:latin typeface="Arial Black"/>
                <a:cs typeface="Arial Black"/>
              </a:rPr>
              <a:t>H</a:t>
            </a:r>
            <a:endParaRPr sz="3200">
              <a:latin typeface="Arial Black"/>
              <a:cs typeface="Arial Black"/>
            </a:endParaRPr>
          </a:p>
        </p:txBody>
      </p:sp>
      <p:sp>
        <p:nvSpPr>
          <p:cNvPr id="15" name="object 15"/>
          <p:cNvSpPr txBox="1"/>
          <p:nvPr/>
        </p:nvSpPr>
        <p:spPr>
          <a:xfrm>
            <a:off x="4825724" y="6039530"/>
            <a:ext cx="1763395"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2D3334"/>
                </a:solidFill>
                <a:latin typeface="Arial Black"/>
                <a:cs typeface="Arial Black"/>
              </a:rPr>
              <a:t>M</a:t>
            </a:r>
            <a:r>
              <a:rPr sz="3200" spc="-30" dirty="0">
                <a:solidFill>
                  <a:srgbClr val="2D3334"/>
                </a:solidFill>
                <a:latin typeface="Arial Black"/>
                <a:cs typeface="Arial Black"/>
              </a:rPr>
              <a:t> </a:t>
            </a:r>
            <a:r>
              <a:rPr sz="3200" spc="-5" dirty="0">
                <a:solidFill>
                  <a:srgbClr val="2D3334"/>
                </a:solidFill>
                <a:latin typeface="Arial Black"/>
                <a:cs typeface="Arial Black"/>
              </a:rPr>
              <a:t>A</a:t>
            </a:r>
            <a:r>
              <a:rPr sz="3200" spc="-35" dirty="0">
                <a:solidFill>
                  <a:srgbClr val="2D3334"/>
                </a:solidFill>
                <a:latin typeface="Arial Black"/>
                <a:cs typeface="Arial Black"/>
              </a:rPr>
              <a:t> </a:t>
            </a:r>
            <a:r>
              <a:rPr sz="3200" spc="-5" dirty="0">
                <a:solidFill>
                  <a:srgbClr val="2D3334"/>
                </a:solidFill>
                <a:latin typeface="Arial Black"/>
                <a:cs typeface="Arial Black"/>
              </a:rPr>
              <a:t>R</a:t>
            </a:r>
            <a:r>
              <a:rPr sz="3200" spc="-30" dirty="0">
                <a:solidFill>
                  <a:srgbClr val="2D3334"/>
                </a:solidFill>
                <a:latin typeface="Arial Black"/>
                <a:cs typeface="Arial Black"/>
              </a:rPr>
              <a:t> </a:t>
            </a:r>
            <a:r>
              <a:rPr sz="3200" spc="-5" dirty="0">
                <a:solidFill>
                  <a:srgbClr val="2D3334"/>
                </a:solidFill>
                <a:latin typeface="Arial Black"/>
                <a:cs typeface="Arial Black"/>
              </a:rPr>
              <a:t>C</a:t>
            </a:r>
            <a:endParaRPr sz="3200">
              <a:latin typeface="Arial Black"/>
              <a:cs typeface="Arial Black"/>
            </a:endParaRPr>
          </a:p>
        </p:txBody>
      </p:sp>
      <p:sp>
        <p:nvSpPr>
          <p:cNvPr id="16" name="object 16"/>
          <p:cNvSpPr txBox="1"/>
          <p:nvPr/>
        </p:nvSpPr>
        <p:spPr>
          <a:xfrm>
            <a:off x="11698970" y="6562955"/>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dirty="0">
                <a:latin typeface="Arial MT"/>
                <a:cs typeface="Arial MT"/>
              </a:rPr>
              <a:t>6</a:t>
            </a:fld>
            <a:endParaRPr sz="1200">
              <a:latin typeface="Arial MT"/>
              <a:cs typeface="Arial MT"/>
            </a:endParaRPr>
          </a:p>
        </p:txBody>
      </p:sp>
      <p:sp>
        <p:nvSpPr>
          <p:cNvPr id="17" name="object 17"/>
          <p:cNvSpPr txBox="1"/>
          <p:nvPr/>
        </p:nvSpPr>
        <p:spPr>
          <a:xfrm>
            <a:off x="9445406" y="6581664"/>
            <a:ext cx="1983105"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#TCCC-CPP-PPT-12</a:t>
            </a:r>
            <a:r>
              <a:rPr sz="1050" spc="5" dirty="0">
                <a:solidFill>
                  <a:srgbClr val="CD9146"/>
                </a:solidFill>
                <a:latin typeface="Arial MT"/>
                <a:cs typeface="Arial MT"/>
              </a:rPr>
              <a:t> </a:t>
            </a:r>
            <a:r>
              <a:rPr sz="1050" spc="-5" dirty="0">
                <a:solidFill>
                  <a:srgbClr val="CD9146"/>
                </a:solidFill>
                <a:latin typeface="Arial MT"/>
                <a:cs typeface="Arial MT"/>
              </a:rPr>
              <a:t>08</a:t>
            </a:r>
            <a:r>
              <a:rPr sz="1050" spc="-10" dirty="0">
                <a:solidFill>
                  <a:srgbClr val="CD9146"/>
                </a:solidFill>
                <a:latin typeface="Arial MT"/>
                <a:cs typeface="Arial MT"/>
              </a:rPr>
              <a:t> </a:t>
            </a:r>
            <a:r>
              <a:rPr sz="1050" spc="-5" dirty="0">
                <a:solidFill>
                  <a:srgbClr val="CD9146"/>
                </a:solidFill>
                <a:latin typeface="Arial MT"/>
                <a:cs typeface="Arial MT"/>
              </a:rPr>
              <a:t>AUG</a:t>
            </a:r>
            <a:r>
              <a:rPr sz="1050" spc="-20"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72712" y="289778"/>
            <a:ext cx="28467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25" dirty="0">
                <a:solidFill>
                  <a:srgbClr val="756F6F"/>
                </a:solidFill>
                <a:latin typeface="Arial"/>
                <a:cs typeface="Arial"/>
              </a:rPr>
              <a:t> </a:t>
            </a:r>
            <a:r>
              <a:rPr sz="2000" b="1" spc="-5" dirty="0">
                <a:solidFill>
                  <a:srgbClr val="756F6F"/>
                </a:solidFill>
                <a:latin typeface="Arial"/>
                <a:cs typeface="Arial"/>
              </a:rPr>
              <a:t>14:</a:t>
            </a:r>
            <a:r>
              <a:rPr sz="2000" b="1" spc="-30" dirty="0">
                <a:solidFill>
                  <a:srgbClr val="756F6F"/>
                </a:solidFill>
                <a:latin typeface="Arial"/>
                <a:cs typeface="Arial"/>
              </a:rPr>
              <a:t> </a:t>
            </a:r>
            <a:r>
              <a:rPr sz="2000" b="1" spc="-5" dirty="0">
                <a:solidFill>
                  <a:srgbClr val="756F6F"/>
                </a:solidFill>
                <a:latin typeface="Arial"/>
                <a:cs typeface="Arial"/>
              </a:rPr>
              <a:t>Eye</a:t>
            </a:r>
            <a:r>
              <a:rPr sz="2000" b="1" spc="-20" dirty="0">
                <a:solidFill>
                  <a:srgbClr val="756F6F"/>
                </a:solidFill>
                <a:latin typeface="Arial"/>
                <a:cs typeface="Arial"/>
              </a:rPr>
              <a:t> </a:t>
            </a:r>
            <a:r>
              <a:rPr sz="2000" b="1" spc="-5" dirty="0">
                <a:solidFill>
                  <a:srgbClr val="756F6F"/>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3062439" y="684798"/>
            <a:ext cx="6149340" cy="1068070"/>
          </a:xfrm>
          <a:prstGeom prst="rect">
            <a:avLst/>
          </a:prstGeom>
        </p:spPr>
        <p:txBody>
          <a:bodyPr vert="horz" wrap="square" lIns="0" tIns="74295" rIns="0" bIns="0" rtlCol="0">
            <a:spAutoFit/>
          </a:bodyPr>
          <a:lstStyle/>
          <a:p>
            <a:pPr marL="12700" marR="5080" indent="608965">
              <a:lnSpc>
                <a:spcPts val="3890"/>
              </a:lnSpc>
              <a:spcBef>
                <a:spcPts val="585"/>
              </a:spcBef>
            </a:pPr>
            <a:r>
              <a:rPr sz="3600" spc="-5" dirty="0">
                <a:solidFill>
                  <a:srgbClr val="000000"/>
                </a:solidFill>
              </a:rPr>
              <a:t>WHEN </a:t>
            </a:r>
            <a:r>
              <a:rPr sz="3600" dirty="0">
                <a:solidFill>
                  <a:srgbClr val="000000"/>
                </a:solidFill>
              </a:rPr>
              <a:t>TO SUSPECT A </a:t>
            </a:r>
            <a:r>
              <a:rPr sz="3600" spc="5" dirty="0">
                <a:solidFill>
                  <a:srgbClr val="000000"/>
                </a:solidFill>
              </a:rPr>
              <a:t> </a:t>
            </a:r>
            <a:r>
              <a:rPr sz="3600" spc="-5" dirty="0">
                <a:solidFill>
                  <a:srgbClr val="BB8542"/>
                </a:solidFill>
              </a:rPr>
              <a:t>PENETRATING</a:t>
            </a:r>
            <a:r>
              <a:rPr sz="3600" spc="-20" dirty="0">
                <a:solidFill>
                  <a:srgbClr val="BB8542"/>
                </a:solidFill>
              </a:rPr>
              <a:t> </a:t>
            </a:r>
            <a:r>
              <a:rPr sz="3600" dirty="0">
                <a:solidFill>
                  <a:srgbClr val="BB8542"/>
                </a:solidFill>
              </a:rPr>
              <a:t>EYE</a:t>
            </a:r>
            <a:r>
              <a:rPr sz="3600" spc="-25" dirty="0">
                <a:solidFill>
                  <a:srgbClr val="BB8542"/>
                </a:solidFill>
              </a:rPr>
              <a:t> </a:t>
            </a:r>
            <a:r>
              <a:rPr sz="3600" spc="-5" dirty="0">
                <a:solidFill>
                  <a:srgbClr val="BB8542"/>
                </a:solidFill>
              </a:rPr>
              <a:t>INJURY</a:t>
            </a:r>
            <a:endParaRPr sz="3600"/>
          </a:p>
        </p:txBody>
      </p:sp>
      <p:sp>
        <p:nvSpPr>
          <p:cNvPr id="5" name="object 5"/>
          <p:cNvSpPr/>
          <p:nvPr/>
        </p:nvSpPr>
        <p:spPr>
          <a:xfrm>
            <a:off x="6717030" y="5985509"/>
            <a:ext cx="720090" cy="720090"/>
          </a:xfrm>
          <a:custGeom>
            <a:avLst/>
            <a:gdLst/>
            <a:ahLst/>
            <a:cxnLst/>
            <a:rect l="l" t="t" r="r" b="b"/>
            <a:pathLst>
              <a:path w="720090" h="720090">
                <a:moveTo>
                  <a:pt x="360045" y="0"/>
                </a:move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4"/>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89"/>
                </a:lnTo>
                <a:lnTo>
                  <a:pt x="408900" y="716803"/>
                </a:lnTo>
                <a:lnTo>
                  <a:pt x="455758" y="707228"/>
                </a:lnTo>
                <a:lnTo>
                  <a:pt x="500189" y="691795"/>
                </a:lnTo>
                <a:lnTo>
                  <a:pt x="541765" y="670932"/>
                </a:lnTo>
                <a:lnTo>
                  <a:pt x="580056" y="645069"/>
                </a:lnTo>
                <a:lnTo>
                  <a:pt x="614633" y="614633"/>
                </a:lnTo>
                <a:lnTo>
                  <a:pt x="645069" y="580056"/>
                </a:lnTo>
                <a:lnTo>
                  <a:pt x="670932" y="541765"/>
                </a:lnTo>
                <a:lnTo>
                  <a:pt x="691795" y="500189"/>
                </a:lnTo>
                <a:lnTo>
                  <a:pt x="707228" y="455758"/>
                </a:lnTo>
                <a:lnTo>
                  <a:pt x="716803" y="408900"/>
                </a:lnTo>
                <a:lnTo>
                  <a:pt x="720090" y="360044"/>
                </a:lnTo>
                <a:lnTo>
                  <a:pt x="716803" y="311189"/>
                </a:lnTo>
                <a:lnTo>
                  <a:pt x="707228" y="264331"/>
                </a:lnTo>
                <a:lnTo>
                  <a:pt x="691795" y="219900"/>
                </a:lnTo>
                <a:lnTo>
                  <a:pt x="670932" y="178324"/>
                </a:lnTo>
                <a:lnTo>
                  <a:pt x="645069" y="140033"/>
                </a:lnTo>
                <a:lnTo>
                  <a:pt x="614633" y="105456"/>
                </a:lnTo>
                <a:lnTo>
                  <a:pt x="580056" y="75020"/>
                </a:lnTo>
                <a:lnTo>
                  <a:pt x="541765" y="49157"/>
                </a:lnTo>
                <a:lnTo>
                  <a:pt x="500189" y="28294"/>
                </a:lnTo>
                <a:lnTo>
                  <a:pt x="455758" y="12861"/>
                </a:lnTo>
                <a:lnTo>
                  <a:pt x="408900" y="3286"/>
                </a:lnTo>
                <a:lnTo>
                  <a:pt x="360045" y="0"/>
                </a:lnTo>
                <a:close/>
              </a:path>
            </a:pathLst>
          </a:custGeom>
          <a:solidFill>
            <a:srgbClr val="764666"/>
          </a:solidFill>
        </p:spPr>
        <p:txBody>
          <a:bodyPr wrap="square" lIns="0" tIns="0" rIns="0" bIns="0" rtlCol="0"/>
          <a:lstStyle/>
          <a:p>
            <a:endParaRPr/>
          </a:p>
        </p:txBody>
      </p:sp>
      <p:sp>
        <p:nvSpPr>
          <p:cNvPr id="6" name="object 6"/>
          <p:cNvSpPr/>
          <p:nvPr/>
        </p:nvSpPr>
        <p:spPr>
          <a:xfrm>
            <a:off x="722376" y="2093976"/>
            <a:ext cx="363855" cy="363220"/>
          </a:xfrm>
          <a:custGeom>
            <a:avLst/>
            <a:gdLst/>
            <a:ahLst/>
            <a:cxnLst/>
            <a:rect l="l" t="t" r="r" b="b"/>
            <a:pathLst>
              <a:path w="363855" h="363219">
                <a:moveTo>
                  <a:pt x="181737" y="0"/>
                </a:moveTo>
                <a:lnTo>
                  <a:pt x="133424" y="6477"/>
                </a:lnTo>
                <a:lnTo>
                  <a:pt x="90011" y="24759"/>
                </a:lnTo>
                <a:lnTo>
                  <a:pt x="53230" y="53116"/>
                </a:lnTo>
                <a:lnTo>
                  <a:pt x="24812" y="89820"/>
                </a:lnTo>
                <a:lnTo>
                  <a:pt x="6491" y="133142"/>
                </a:lnTo>
                <a:lnTo>
                  <a:pt x="0" y="181355"/>
                </a:lnTo>
                <a:lnTo>
                  <a:pt x="6491" y="229569"/>
                </a:lnTo>
                <a:lnTo>
                  <a:pt x="24812" y="272891"/>
                </a:lnTo>
                <a:lnTo>
                  <a:pt x="53230" y="309595"/>
                </a:lnTo>
                <a:lnTo>
                  <a:pt x="90011" y="337952"/>
                </a:lnTo>
                <a:lnTo>
                  <a:pt x="133424" y="356234"/>
                </a:lnTo>
                <a:lnTo>
                  <a:pt x="181737" y="362711"/>
                </a:lnTo>
                <a:lnTo>
                  <a:pt x="230049" y="356234"/>
                </a:lnTo>
                <a:lnTo>
                  <a:pt x="273462" y="337952"/>
                </a:lnTo>
                <a:lnTo>
                  <a:pt x="310243" y="309595"/>
                </a:lnTo>
                <a:lnTo>
                  <a:pt x="338661" y="272891"/>
                </a:lnTo>
                <a:lnTo>
                  <a:pt x="356982" y="229569"/>
                </a:lnTo>
                <a:lnTo>
                  <a:pt x="363474" y="181355"/>
                </a:lnTo>
                <a:lnTo>
                  <a:pt x="356982" y="133142"/>
                </a:lnTo>
                <a:lnTo>
                  <a:pt x="338661" y="89820"/>
                </a:lnTo>
                <a:lnTo>
                  <a:pt x="310243" y="53116"/>
                </a:lnTo>
                <a:lnTo>
                  <a:pt x="273462" y="24759"/>
                </a:lnTo>
                <a:lnTo>
                  <a:pt x="230049" y="6477"/>
                </a:lnTo>
                <a:lnTo>
                  <a:pt x="181737" y="0"/>
                </a:lnTo>
                <a:close/>
              </a:path>
            </a:pathLst>
          </a:custGeom>
          <a:solidFill>
            <a:srgbClr val="000000"/>
          </a:solidFill>
        </p:spPr>
        <p:txBody>
          <a:bodyPr wrap="square" lIns="0" tIns="0" rIns="0" bIns="0" rtlCol="0"/>
          <a:lstStyle/>
          <a:p>
            <a:endParaRPr/>
          </a:p>
        </p:txBody>
      </p:sp>
      <p:sp>
        <p:nvSpPr>
          <p:cNvPr id="7" name="object 7"/>
          <p:cNvSpPr txBox="1"/>
          <p:nvPr/>
        </p:nvSpPr>
        <p:spPr>
          <a:xfrm>
            <a:off x="820961" y="2096268"/>
            <a:ext cx="1670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FFFF"/>
                </a:solidFill>
                <a:latin typeface="Arial"/>
                <a:cs typeface="Arial"/>
              </a:rPr>
              <a:t>1</a:t>
            </a:r>
            <a:endParaRPr sz="2000">
              <a:latin typeface="Arial"/>
              <a:cs typeface="Arial"/>
            </a:endParaRPr>
          </a:p>
        </p:txBody>
      </p:sp>
      <p:sp>
        <p:nvSpPr>
          <p:cNvPr id="8" name="object 8"/>
          <p:cNvSpPr/>
          <p:nvPr/>
        </p:nvSpPr>
        <p:spPr>
          <a:xfrm>
            <a:off x="722376" y="2855976"/>
            <a:ext cx="363855" cy="363855"/>
          </a:xfrm>
          <a:custGeom>
            <a:avLst/>
            <a:gdLst/>
            <a:ahLst/>
            <a:cxnLst/>
            <a:rect l="l" t="t" r="r" b="b"/>
            <a:pathLst>
              <a:path w="363855" h="363855">
                <a:moveTo>
                  <a:pt x="181737" y="0"/>
                </a:moveTo>
                <a:lnTo>
                  <a:pt x="133424" y="6491"/>
                </a:lnTo>
                <a:lnTo>
                  <a:pt x="90011" y="24812"/>
                </a:lnTo>
                <a:lnTo>
                  <a:pt x="53230" y="53230"/>
                </a:lnTo>
                <a:lnTo>
                  <a:pt x="24812" y="90011"/>
                </a:lnTo>
                <a:lnTo>
                  <a:pt x="6491" y="133424"/>
                </a:lnTo>
                <a:lnTo>
                  <a:pt x="0" y="181737"/>
                </a:lnTo>
                <a:lnTo>
                  <a:pt x="6491" y="230049"/>
                </a:lnTo>
                <a:lnTo>
                  <a:pt x="24812" y="273462"/>
                </a:lnTo>
                <a:lnTo>
                  <a:pt x="53230" y="310243"/>
                </a:lnTo>
                <a:lnTo>
                  <a:pt x="90011" y="338661"/>
                </a:lnTo>
                <a:lnTo>
                  <a:pt x="133424" y="356982"/>
                </a:lnTo>
                <a:lnTo>
                  <a:pt x="181737" y="363474"/>
                </a:lnTo>
                <a:lnTo>
                  <a:pt x="230049" y="356982"/>
                </a:lnTo>
                <a:lnTo>
                  <a:pt x="273462" y="338661"/>
                </a:lnTo>
                <a:lnTo>
                  <a:pt x="310243" y="310243"/>
                </a:lnTo>
                <a:lnTo>
                  <a:pt x="338661" y="273462"/>
                </a:lnTo>
                <a:lnTo>
                  <a:pt x="356982" y="230049"/>
                </a:lnTo>
                <a:lnTo>
                  <a:pt x="363474" y="181737"/>
                </a:lnTo>
                <a:lnTo>
                  <a:pt x="356982" y="133424"/>
                </a:lnTo>
                <a:lnTo>
                  <a:pt x="338661" y="90011"/>
                </a:lnTo>
                <a:lnTo>
                  <a:pt x="310243" y="53230"/>
                </a:lnTo>
                <a:lnTo>
                  <a:pt x="273462" y="24812"/>
                </a:lnTo>
                <a:lnTo>
                  <a:pt x="230049" y="6491"/>
                </a:lnTo>
                <a:lnTo>
                  <a:pt x="181737" y="0"/>
                </a:lnTo>
                <a:close/>
              </a:path>
            </a:pathLst>
          </a:custGeom>
          <a:solidFill>
            <a:srgbClr val="000000"/>
          </a:solidFill>
        </p:spPr>
        <p:txBody>
          <a:bodyPr wrap="square" lIns="0" tIns="0" rIns="0" bIns="0" rtlCol="0"/>
          <a:lstStyle/>
          <a:p>
            <a:endParaRPr/>
          </a:p>
        </p:txBody>
      </p:sp>
      <p:sp>
        <p:nvSpPr>
          <p:cNvPr id="9" name="object 9"/>
          <p:cNvSpPr txBox="1"/>
          <p:nvPr/>
        </p:nvSpPr>
        <p:spPr>
          <a:xfrm>
            <a:off x="820961" y="2858915"/>
            <a:ext cx="1670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FFFF"/>
                </a:solidFill>
                <a:latin typeface="Arial"/>
                <a:cs typeface="Arial"/>
              </a:rPr>
              <a:t>2</a:t>
            </a:r>
            <a:endParaRPr sz="2000">
              <a:latin typeface="Arial"/>
              <a:cs typeface="Arial"/>
            </a:endParaRPr>
          </a:p>
        </p:txBody>
      </p:sp>
      <p:sp>
        <p:nvSpPr>
          <p:cNvPr id="10" name="object 10"/>
          <p:cNvSpPr/>
          <p:nvPr/>
        </p:nvSpPr>
        <p:spPr>
          <a:xfrm>
            <a:off x="722376" y="3640073"/>
            <a:ext cx="363855" cy="363220"/>
          </a:xfrm>
          <a:custGeom>
            <a:avLst/>
            <a:gdLst/>
            <a:ahLst/>
            <a:cxnLst/>
            <a:rect l="l" t="t" r="r" b="b"/>
            <a:pathLst>
              <a:path w="363855" h="363220">
                <a:moveTo>
                  <a:pt x="181737" y="0"/>
                </a:moveTo>
                <a:lnTo>
                  <a:pt x="133424" y="6477"/>
                </a:lnTo>
                <a:lnTo>
                  <a:pt x="90011" y="24759"/>
                </a:lnTo>
                <a:lnTo>
                  <a:pt x="53230" y="53116"/>
                </a:lnTo>
                <a:lnTo>
                  <a:pt x="24812" y="89820"/>
                </a:lnTo>
                <a:lnTo>
                  <a:pt x="6491" y="133142"/>
                </a:lnTo>
                <a:lnTo>
                  <a:pt x="0" y="181356"/>
                </a:lnTo>
                <a:lnTo>
                  <a:pt x="6491" y="229569"/>
                </a:lnTo>
                <a:lnTo>
                  <a:pt x="24812" y="272891"/>
                </a:lnTo>
                <a:lnTo>
                  <a:pt x="53230" y="309595"/>
                </a:lnTo>
                <a:lnTo>
                  <a:pt x="90011" y="337952"/>
                </a:lnTo>
                <a:lnTo>
                  <a:pt x="133424" y="356234"/>
                </a:lnTo>
                <a:lnTo>
                  <a:pt x="181737" y="362712"/>
                </a:lnTo>
                <a:lnTo>
                  <a:pt x="230049" y="356234"/>
                </a:lnTo>
                <a:lnTo>
                  <a:pt x="273462" y="337952"/>
                </a:lnTo>
                <a:lnTo>
                  <a:pt x="310243" y="309595"/>
                </a:lnTo>
                <a:lnTo>
                  <a:pt x="338661" y="272891"/>
                </a:lnTo>
                <a:lnTo>
                  <a:pt x="356982" y="229569"/>
                </a:lnTo>
                <a:lnTo>
                  <a:pt x="363474" y="181356"/>
                </a:lnTo>
                <a:lnTo>
                  <a:pt x="356982" y="133142"/>
                </a:lnTo>
                <a:lnTo>
                  <a:pt x="338661" y="89820"/>
                </a:lnTo>
                <a:lnTo>
                  <a:pt x="310243" y="53116"/>
                </a:lnTo>
                <a:lnTo>
                  <a:pt x="273462" y="24759"/>
                </a:lnTo>
                <a:lnTo>
                  <a:pt x="230049" y="6477"/>
                </a:lnTo>
                <a:lnTo>
                  <a:pt x="181737" y="0"/>
                </a:lnTo>
                <a:close/>
              </a:path>
            </a:pathLst>
          </a:custGeom>
          <a:solidFill>
            <a:srgbClr val="000000"/>
          </a:solidFill>
        </p:spPr>
        <p:txBody>
          <a:bodyPr wrap="square" lIns="0" tIns="0" rIns="0" bIns="0" rtlCol="0"/>
          <a:lstStyle/>
          <a:p>
            <a:endParaRPr/>
          </a:p>
        </p:txBody>
      </p:sp>
      <p:sp>
        <p:nvSpPr>
          <p:cNvPr id="11" name="object 11"/>
          <p:cNvSpPr/>
          <p:nvPr/>
        </p:nvSpPr>
        <p:spPr>
          <a:xfrm>
            <a:off x="717041" y="4082796"/>
            <a:ext cx="368935" cy="368300"/>
          </a:xfrm>
          <a:custGeom>
            <a:avLst/>
            <a:gdLst/>
            <a:ahLst/>
            <a:cxnLst/>
            <a:rect l="l" t="t" r="r" b="b"/>
            <a:pathLst>
              <a:path w="368934" h="368300">
                <a:moveTo>
                  <a:pt x="184404" y="0"/>
                </a:moveTo>
                <a:lnTo>
                  <a:pt x="135382" y="6573"/>
                </a:lnTo>
                <a:lnTo>
                  <a:pt x="91332" y="25123"/>
                </a:lnTo>
                <a:lnTo>
                  <a:pt x="54011" y="53897"/>
                </a:lnTo>
                <a:lnTo>
                  <a:pt x="25177" y="91140"/>
                </a:lnTo>
                <a:lnTo>
                  <a:pt x="6587" y="135100"/>
                </a:lnTo>
                <a:lnTo>
                  <a:pt x="0" y="184022"/>
                </a:lnTo>
                <a:lnTo>
                  <a:pt x="6587" y="232945"/>
                </a:lnTo>
                <a:lnTo>
                  <a:pt x="25177" y="276905"/>
                </a:lnTo>
                <a:lnTo>
                  <a:pt x="54011" y="314148"/>
                </a:lnTo>
                <a:lnTo>
                  <a:pt x="91332" y="342922"/>
                </a:lnTo>
                <a:lnTo>
                  <a:pt x="135382" y="361472"/>
                </a:lnTo>
                <a:lnTo>
                  <a:pt x="184404" y="368045"/>
                </a:lnTo>
                <a:lnTo>
                  <a:pt x="233425" y="361472"/>
                </a:lnTo>
                <a:lnTo>
                  <a:pt x="277475" y="342922"/>
                </a:lnTo>
                <a:lnTo>
                  <a:pt x="314796" y="314148"/>
                </a:lnTo>
                <a:lnTo>
                  <a:pt x="343630" y="276905"/>
                </a:lnTo>
                <a:lnTo>
                  <a:pt x="362220" y="232945"/>
                </a:lnTo>
                <a:lnTo>
                  <a:pt x="368808" y="184022"/>
                </a:lnTo>
                <a:lnTo>
                  <a:pt x="362220" y="135100"/>
                </a:lnTo>
                <a:lnTo>
                  <a:pt x="343630" y="91140"/>
                </a:lnTo>
                <a:lnTo>
                  <a:pt x="314796" y="53897"/>
                </a:lnTo>
                <a:lnTo>
                  <a:pt x="277475" y="25123"/>
                </a:lnTo>
                <a:lnTo>
                  <a:pt x="233425" y="6573"/>
                </a:lnTo>
                <a:lnTo>
                  <a:pt x="184404" y="0"/>
                </a:lnTo>
                <a:close/>
              </a:path>
            </a:pathLst>
          </a:custGeom>
          <a:solidFill>
            <a:srgbClr val="000000"/>
          </a:solidFill>
        </p:spPr>
        <p:txBody>
          <a:bodyPr wrap="square" lIns="0" tIns="0" rIns="0" bIns="0" rtlCol="0"/>
          <a:lstStyle/>
          <a:p>
            <a:endParaRPr/>
          </a:p>
        </p:txBody>
      </p:sp>
      <p:sp>
        <p:nvSpPr>
          <p:cNvPr id="12" name="object 12"/>
          <p:cNvSpPr/>
          <p:nvPr/>
        </p:nvSpPr>
        <p:spPr>
          <a:xfrm>
            <a:off x="717041" y="4531614"/>
            <a:ext cx="368935" cy="368300"/>
          </a:xfrm>
          <a:custGeom>
            <a:avLst/>
            <a:gdLst/>
            <a:ahLst/>
            <a:cxnLst/>
            <a:rect l="l" t="t" r="r" b="b"/>
            <a:pathLst>
              <a:path w="368934" h="368300">
                <a:moveTo>
                  <a:pt x="184404" y="0"/>
                </a:moveTo>
                <a:lnTo>
                  <a:pt x="135382" y="6573"/>
                </a:lnTo>
                <a:lnTo>
                  <a:pt x="91332" y="25123"/>
                </a:lnTo>
                <a:lnTo>
                  <a:pt x="54011" y="53897"/>
                </a:lnTo>
                <a:lnTo>
                  <a:pt x="25177" y="91140"/>
                </a:lnTo>
                <a:lnTo>
                  <a:pt x="6587" y="135100"/>
                </a:lnTo>
                <a:lnTo>
                  <a:pt x="0" y="184023"/>
                </a:lnTo>
                <a:lnTo>
                  <a:pt x="6587" y="232945"/>
                </a:lnTo>
                <a:lnTo>
                  <a:pt x="25177" y="276905"/>
                </a:lnTo>
                <a:lnTo>
                  <a:pt x="54011" y="314148"/>
                </a:lnTo>
                <a:lnTo>
                  <a:pt x="91332" y="342922"/>
                </a:lnTo>
                <a:lnTo>
                  <a:pt x="135382" y="361472"/>
                </a:lnTo>
                <a:lnTo>
                  <a:pt x="184404" y="368046"/>
                </a:lnTo>
                <a:lnTo>
                  <a:pt x="233425" y="361472"/>
                </a:lnTo>
                <a:lnTo>
                  <a:pt x="277475" y="342922"/>
                </a:lnTo>
                <a:lnTo>
                  <a:pt x="314796" y="314148"/>
                </a:lnTo>
                <a:lnTo>
                  <a:pt x="343630" y="276905"/>
                </a:lnTo>
                <a:lnTo>
                  <a:pt x="362220" y="232945"/>
                </a:lnTo>
                <a:lnTo>
                  <a:pt x="368808" y="184023"/>
                </a:lnTo>
                <a:lnTo>
                  <a:pt x="362220" y="135100"/>
                </a:lnTo>
                <a:lnTo>
                  <a:pt x="343630" y="91140"/>
                </a:lnTo>
                <a:lnTo>
                  <a:pt x="314796" y="53897"/>
                </a:lnTo>
                <a:lnTo>
                  <a:pt x="277475" y="25123"/>
                </a:lnTo>
                <a:lnTo>
                  <a:pt x="233425" y="6573"/>
                </a:lnTo>
                <a:lnTo>
                  <a:pt x="184404" y="0"/>
                </a:lnTo>
                <a:close/>
              </a:path>
            </a:pathLst>
          </a:custGeom>
          <a:solidFill>
            <a:srgbClr val="000000"/>
          </a:solidFill>
        </p:spPr>
        <p:txBody>
          <a:bodyPr wrap="square" lIns="0" tIns="0" rIns="0" bIns="0" rtlCol="0"/>
          <a:lstStyle/>
          <a:p>
            <a:endParaRPr/>
          </a:p>
        </p:txBody>
      </p:sp>
      <p:sp>
        <p:nvSpPr>
          <p:cNvPr id="13" name="object 13"/>
          <p:cNvSpPr/>
          <p:nvPr/>
        </p:nvSpPr>
        <p:spPr>
          <a:xfrm>
            <a:off x="717041" y="4980432"/>
            <a:ext cx="368935" cy="368300"/>
          </a:xfrm>
          <a:custGeom>
            <a:avLst/>
            <a:gdLst/>
            <a:ahLst/>
            <a:cxnLst/>
            <a:rect l="l" t="t" r="r" b="b"/>
            <a:pathLst>
              <a:path w="368934" h="368300">
                <a:moveTo>
                  <a:pt x="184404" y="0"/>
                </a:moveTo>
                <a:lnTo>
                  <a:pt x="135382" y="6573"/>
                </a:lnTo>
                <a:lnTo>
                  <a:pt x="91332" y="25123"/>
                </a:lnTo>
                <a:lnTo>
                  <a:pt x="54011" y="53897"/>
                </a:lnTo>
                <a:lnTo>
                  <a:pt x="25177" y="91140"/>
                </a:lnTo>
                <a:lnTo>
                  <a:pt x="6587" y="135100"/>
                </a:lnTo>
                <a:lnTo>
                  <a:pt x="0" y="184023"/>
                </a:lnTo>
                <a:lnTo>
                  <a:pt x="6587" y="232945"/>
                </a:lnTo>
                <a:lnTo>
                  <a:pt x="25177" y="276905"/>
                </a:lnTo>
                <a:lnTo>
                  <a:pt x="54011" y="314148"/>
                </a:lnTo>
                <a:lnTo>
                  <a:pt x="91332" y="342922"/>
                </a:lnTo>
                <a:lnTo>
                  <a:pt x="135382" y="361472"/>
                </a:lnTo>
                <a:lnTo>
                  <a:pt x="184404" y="368046"/>
                </a:lnTo>
                <a:lnTo>
                  <a:pt x="233425" y="361472"/>
                </a:lnTo>
                <a:lnTo>
                  <a:pt x="277475" y="342922"/>
                </a:lnTo>
                <a:lnTo>
                  <a:pt x="314796" y="314148"/>
                </a:lnTo>
                <a:lnTo>
                  <a:pt x="343630" y="276905"/>
                </a:lnTo>
                <a:lnTo>
                  <a:pt x="362220" y="232945"/>
                </a:lnTo>
                <a:lnTo>
                  <a:pt x="368808" y="184023"/>
                </a:lnTo>
                <a:lnTo>
                  <a:pt x="362220" y="135100"/>
                </a:lnTo>
                <a:lnTo>
                  <a:pt x="343630" y="91140"/>
                </a:lnTo>
                <a:lnTo>
                  <a:pt x="314796" y="53897"/>
                </a:lnTo>
                <a:lnTo>
                  <a:pt x="277475" y="25123"/>
                </a:lnTo>
                <a:lnTo>
                  <a:pt x="233425" y="6573"/>
                </a:lnTo>
                <a:lnTo>
                  <a:pt x="184404" y="0"/>
                </a:lnTo>
                <a:close/>
              </a:path>
            </a:pathLst>
          </a:custGeom>
          <a:solidFill>
            <a:srgbClr val="000000"/>
          </a:solidFill>
        </p:spPr>
        <p:txBody>
          <a:bodyPr wrap="square" lIns="0" tIns="0" rIns="0" bIns="0" rtlCol="0"/>
          <a:lstStyle/>
          <a:p>
            <a:endParaRPr/>
          </a:p>
        </p:txBody>
      </p:sp>
      <p:sp>
        <p:nvSpPr>
          <p:cNvPr id="14" name="object 14"/>
          <p:cNvSpPr/>
          <p:nvPr/>
        </p:nvSpPr>
        <p:spPr>
          <a:xfrm>
            <a:off x="717041" y="5428488"/>
            <a:ext cx="368935" cy="368935"/>
          </a:xfrm>
          <a:custGeom>
            <a:avLst/>
            <a:gdLst/>
            <a:ahLst/>
            <a:cxnLst/>
            <a:rect l="l" t="t" r="r" b="b"/>
            <a:pathLst>
              <a:path w="368934" h="368935">
                <a:moveTo>
                  <a:pt x="184404" y="0"/>
                </a:moveTo>
                <a:lnTo>
                  <a:pt x="135382" y="6587"/>
                </a:lnTo>
                <a:lnTo>
                  <a:pt x="91332" y="25177"/>
                </a:lnTo>
                <a:lnTo>
                  <a:pt x="54011" y="54011"/>
                </a:lnTo>
                <a:lnTo>
                  <a:pt x="25177" y="91332"/>
                </a:lnTo>
                <a:lnTo>
                  <a:pt x="6587" y="135382"/>
                </a:lnTo>
                <a:lnTo>
                  <a:pt x="0" y="184403"/>
                </a:lnTo>
                <a:lnTo>
                  <a:pt x="6587" y="233425"/>
                </a:lnTo>
                <a:lnTo>
                  <a:pt x="25177" y="277475"/>
                </a:lnTo>
                <a:lnTo>
                  <a:pt x="54011" y="314796"/>
                </a:lnTo>
                <a:lnTo>
                  <a:pt x="91332" y="343630"/>
                </a:lnTo>
                <a:lnTo>
                  <a:pt x="135382" y="362220"/>
                </a:lnTo>
                <a:lnTo>
                  <a:pt x="184404" y="368807"/>
                </a:lnTo>
                <a:lnTo>
                  <a:pt x="233425" y="362220"/>
                </a:lnTo>
                <a:lnTo>
                  <a:pt x="277475" y="343630"/>
                </a:lnTo>
                <a:lnTo>
                  <a:pt x="314796" y="314796"/>
                </a:lnTo>
                <a:lnTo>
                  <a:pt x="343630" y="277475"/>
                </a:lnTo>
                <a:lnTo>
                  <a:pt x="362220" y="233425"/>
                </a:lnTo>
                <a:lnTo>
                  <a:pt x="368808" y="184403"/>
                </a:lnTo>
                <a:lnTo>
                  <a:pt x="362220" y="135382"/>
                </a:lnTo>
                <a:lnTo>
                  <a:pt x="343630" y="91332"/>
                </a:lnTo>
                <a:lnTo>
                  <a:pt x="314796" y="54011"/>
                </a:lnTo>
                <a:lnTo>
                  <a:pt x="277475" y="25177"/>
                </a:lnTo>
                <a:lnTo>
                  <a:pt x="233425" y="6587"/>
                </a:lnTo>
                <a:lnTo>
                  <a:pt x="184404" y="0"/>
                </a:lnTo>
                <a:close/>
              </a:path>
            </a:pathLst>
          </a:custGeom>
          <a:solidFill>
            <a:srgbClr val="000000"/>
          </a:solidFill>
        </p:spPr>
        <p:txBody>
          <a:bodyPr wrap="square" lIns="0" tIns="0" rIns="0" bIns="0" rtlCol="0"/>
          <a:lstStyle/>
          <a:p>
            <a:endParaRPr/>
          </a:p>
        </p:txBody>
      </p:sp>
      <p:sp>
        <p:nvSpPr>
          <p:cNvPr id="15" name="object 15"/>
          <p:cNvSpPr txBox="1"/>
          <p:nvPr/>
        </p:nvSpPr>
        <p:spPr>
          <a:xfrm>
            <a:off x="792777" y="2082801"/>
            <a:ext cx="6967220" cy="3683000"/>
          </a:xfrm>
          <a:prstGeom prst="rect">
            <a:avLst/>
          </a:prstGeom>
        </p:spPr>
        <p:txBody>
          <a:bodyPr vert="horz" wrap="square" lIns="0" tIns="12065" rIns="0" bIns="0" rtlCol="0">
            <a:spAutoFit/>
          </a:bodyPr>
          <a:lstStyle/>
          <a:p>
            <a:pPr marL="456565" marR="269240">
              <a:lnSpc>
                <a:spcPct val="100000"/>
              </a:lnSpc>
              <a:spcBef>
                <a:spcPts val="95"/>
              </a:spcBef>
            </a:pPr>
            <a:r>
              <a:rPr sz="2000" b="1" spc="-5" dirty="0">
                <a:solidFill>
                  <a:srgbClr val="BB8542"/>
                </a:solidFill>
                <a:latin typeface="Arial"/>
                <a:cs typeface="Arial"/>
              </a:rPr>
              <a:t>Bleeding </a:t>
            </a:r>
            <a:r>
              <a:rPr sz="2000" b="1" spc="-5" dirty="0">
                <a:latin typeface="Arial"/>
                <a:cs typeface="Arial"/>
              </a:rPr>
              <a:t>surrounding </a:t>
            </a:r>
            <a:r>
              <a:rPr sz="2000" spc="-5" dirty="0">
                <a:latin typeface="Arial MT"/>
                <a:cs typeface="Arial MT"/>
              </a:rPr>
              <a:t>the eye, </a:t>
            </a:r>
            <a:r>
              <a:rPr sz="2000" b="1" spc="-5" dirty="0">
                <a:latin typeface="Arial"/>
                <a:cs typeface="Arial"/>
              </a:rPr>
              <a:t>inside </a:t>
            </a:r>
            <a:r>
              <a:rPr sz="2000" spc="-5" dirty="0">
                <a:latin typeface="Arial MT"/>
                <a:cs typeface="Arial MT"/>
              </a:rPr>
              <a:t>the globe of the </a:t>
            </a:r>
            <a:r>
              <a:rPr sz="2000" spc="-545" dirty="0">
                <a:latin typeface="Arial MT"/>
                <a:cs typeface="Arial MT"/>
              </a:rPr>
              <a:t> </a:t>
            </a:r>
            <a:r>
              <a:rPr sz="2000" spc="-5" dirty="0">
                <a:latin typeface="Arial MT"/>
                <a:cs typeface="Arial MT"/>
              </a:rPr>
              <a:t>eye,</a:t>
            </a:r>
            <a:r>
              <a:rPr sz="2000" spc="-15" dirty="0">
                <a:latin typeface="Arial MT"/>
                <a:cs typeface="Arial MT"/>
              </a:rPr>
              <a:t> </a:t>
            </a:r>
            <a:r>
              <a:rPr sz="2000" spc="-5" dirty="0">
                <a:latin typeface="Arial MT"/>
                <a:cs typeface="Arial MT"/>
              </a:rPr>
              <a:t>or</a:t>
            </a:r>
            <a:r>
              <a:rPr sz="2000" spc="-10" dirty="0">
                <a:latin typeface="Arial MT"/>
                <a:cs typeface="Arial MT"/>
              </a:rPr>
              <a:t> </a:t>
            </a:r>
            <a:r>
              <a:rPr sz="2000" b="1" spc="-5" dirty="0">
                <a:latin typeface="Arial"/>
                <a:cs typeface="Arial"/>
              </a:rPr>
              <a:t>coming</a:t>
            </a:r>
            <a:r>
              <a:rPr sz="2000" b="1" spc="5" dirty="0">
                <a:latin typeface="Arial"/>
                <a:cs typeface="Arial"/>
              </a:rPr>
              <a:t> </a:t>
            </a:r>
            <a:r>
              <a:rPr sz="2000" b="1" spc="-5" dirty="0">
                <a:latin typeface="Arial"/>
                <a:cs typeface="Arial"/>
              </a:rPr>
              <a:t>from</a:t>
            </a:r>
            <a:r>
              <a:rPr sz="2000" b="1" spc="-10" dirty="0">
                <a:latin typeface="Arial"/>
                <a:cs typeface="Arial"/>
              </a:rPr>
              <a:t> </a:t>
            </a:r>
            <a:r>
              <a:rPr sz="2000" spc="-5" dirty="0">
                <a:latin typeface="Arial MT"/>
                <a:cs typeface="Arial MT"/>
              </a:rPr>
              <a:t>the</a:t>
            </a:r>
            <a:r>
              <a:rPr sz="2000" spc="-15" dirty="0">
                <a:latin typeface="Arial MT"/>
                <a:cs typeface="Arial MT"/>
              </a:rPr>
              <a:t> </a:t>
            </a:r>
            <a:r>
              <a:rPr sz="2000" spc="-5" dirty="0">
                <a:latin typeface="Arial MT"/>
                <a:cs typeface="Arial MT"/>
              </a:rPr>
              <a:t>globe</a:t>
            </a:r>
            <a:r>
              <a:rPr sz="2000" spc="5" dirty="0">
                <a:latin typeface="Arial MT"/>
                <a:cs typeface="Arial MT"/>
              </a:rPr>
              <a:t> </a:t>
            </a:r>
            <a:r>
              <a:rPr sz="2000" spc="-5" dirty="0">
                <a:latin typeface="Arial MT"/>
                <a:cs typeface="Arial MT"/>
              </a:rPr>
              <a:t>of</a:t>
            </a:r>
            <a:r>
              <a:rPr sz="2000" spc="-10" dirty="0">
                <a:latin typeface="Arial MT"/>
                <a:cs typeface="Arial MT"/>
              </a:rPr>
              <a:t> </a:t>
            </a:r>
            <a:r>
              <a:rPr sz="2000" spc="-5" dirty="0">
                <a:latin typeface="Arial MT"/>
                <a:cs typeface="Arial MT"/>
              </a:rPr>
              <a:t>the</a:t>
            </a:r>
            <a:r>
              <a:rPr sz="2000" spc="-20" dirty="0">
                <a:latin typeface="Arial MT"/>
                <a:cs typeface="Arial MT"/>
              </a:rPr>
              <a:t> </a:t>
            </a:r>
            <a:r>
              <a:rPr sz="2000" spc="-5" dirty="0">
                <a:latin typeface="Arial MT"/>
                <a:cs typeface="Arial MT"/>
              </a:rPr>
              <a:t>eye</a:t>
            </a:r>
            <a:endParaRPr sz="2000">
              <a:latin typeface="Arial MT"/>
              <a:cs typeface="Arial MT"/>
            </a:endParaRPr>
          </a:p>
          <a:p>
            <a:pPr marL="456565" marR="30480">
              <a:lnSpc>
                <a:spcPct val="100000"/>
              </a:lnSpc>
              <a:spcBef>
                <a:spcPts val="1200"/>
              </a:spcBef>
            </a:pPr>
            <a:r>
              <a:rPr sz="2000" b="1" spc="-5" dirty="0">
                <a:solidFill>
                  <a:srgbClr val="C28845"/>
                </a:solidFill>
                <a:latin typeface="Arial"/>
                <a:cs typeface="Arial"/>
              </a:rPr>
              <a:t>Obvious penetration </a:t>
            </a:r>
            <a:r>
              <a:rPr sz="2000" spc="-5" dirty="0">
                <a:latin typeface="Arial MT"/>
                <a:cs typeface="Arial MT"/>
              </a:rPr>
              <a:t>of </a:t>
            </a:r>
            <a:r>
              <a:rPr sz="2000" b="1" spc="-5" dirty="0">
                <a:latin typeface="Arial"/>
                <a:cs typeface="Arial"/>
              </a:rPr>
              <a:t>shrapnel </a:t>
            </a:r>
            <a:r>
              <a:rPr sz="2000" spc="-5" dirty="0">
                <a:latin typeface="Arial MT"/>
                <a:cs typeface="Arial MT"/>
              </a:rPr>
              <a:t>or </a:t>
            </a:r>
            <a:r>
              <a:rPr sz="2000" b="1" spc="-5" dirty="0">
                <a:latin typeface="Arial"/>
                <a:cs typeface="Arial"/>
              </a:rPr>
              <a:t>foreign bodies </a:t>
            </a:r>
            <a:r>
              <a:rPr sz="2000" spc="-5" dirty="0">
                <a:latin typeface="Arial MT"/>
                <a:cs typeface="Arial MT"/>
              </a:rPr>
              <a:t>into </a:t>
            </a:r>
            <a:r>
              <a:rPr sz="2000" spc="-545" dirty="0">
                <a:latin typeface="Arial MT"/>
                <a:cs typeface="Arial MT"/>
              </a:rPr>
              <a:t> </a:t>
            </a:r>
            <a:r>
              <a:rPr sz="2000" spc="-5" dirty="0">
                <a:latin typeface="Arial MT"/>
                <a:cs typeface="Arial MT"/>
              </a:rPr>
              <a:t>the</a:t>
            </a:r>
            <a:r>
              <a:rPr sz="2000" spc="-20" dirty="0">
                <a:latin typeface="Arial MT"/>
                <a:cs typeface="Arial MT"/>
              </a:rPr>
              <a:t> </a:t>
            </a:r>
            <a:r>
              <a:rPr sz="2000" spc="-5" dirty="0">
                <a:latin typeface="Arial MT"/>
                <a:cs typeface="Arial MT"/>
              </a:rPr>
              <a:t>globe</a:t>
            </a:r>
            <a:r>
              <a:rPr sz="2000" spc="10"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the</a:t>
            </a:r>
            <a:r>
              <a:rPr sz="2000" spc="-15" dirty="0">
                <a:latin typeface="Arial MT"/>
                <a:cs typeface="Arial MT"/>
              </a:rPr>
              <a:t> </a:t>
            </a:r>
            <a:r>
              <a:rPr sz="2000" spc="-5" dirty="0">
                <a:latin typeface="Arial MT"/>
                <a:cs typeface="Arial MT"/>
              </a:rPr>
              <a:t>eye or</a:t>
            </a:r>
            <a:r>
              <a:rPr sz="2000" spc="-10" dirty="0">
                <a:latin typeface="Arial MT"/>
                <a:cs typeface="Arial MT"/>
              </a:rPr>
              <a:t> </a:t>
            </a:r>
            <a:r>
              <a:rPr sz="2000" spc="-5" dirty="0">
                <a:latin typeface="Arial MT"/>
                <a:cs typeface="Arial MT"/>
              </a:rPr>
              <a:t>eye socket</a:t>
            </a:r>
            <a:endParaRPr sz="2000">
              <a:latin typeface="Arial MT"/>
              <a:cs typeface="Arial MT"/>
            </a:endParaRPr>
          </a:p>
          <a:p>
            <a:pPr marL="456565" indent="-416559">
              <a:lnSpc>
                <a:spcPct val="100000"/>
              </a:lnSpc>
              <a:spcBef>
                <a:spcPts val="1200"/>
              </a:spcBef>
              <a:buClr>
                <a:srgbClr val="FFFFFF"/>
              </a:buClr>
              <a:buAutoNum type="arabicPlain" startAt="3"/>
              <a:tabLst>
                <a:tab pos="456565" algn="l"/>
                <a:tab pos="457200" algn="l"/>
              </a:tabLst>
            </a:pPr>
            <a:r>
              <a:rPr sz="2000" b="1" spc="-5" dirty="0">
                <a:solidFill>
                  <a:srgbClr val="C28845"/>
                </a:solidFill>
                <a:latin typeface="Arial"/>
                <a:cs typeface="Arial"/>
              </a:rPr>
              <a:t>Objects</a:t>
            </a:r>
            <a:r>
              <a:rPr sz="2000" b="1" spc="-15" dirty="0">
                <a:solidFill>
                  <a:srgbClr val="C28845"/>
                </a:solidFill>
                <a:latin typeface="Arial"/>
                <a:cs typeface="Arial"/>
              </a:rPr>
              <a:t> </a:t>
            </a:r>
            <a:r>
              <a:rPr sz="2000" b="1" spc="-5" dirty="0">
                <a:solidFill>
                  <a:srgbClr val="C28845"/>
                </a:solidFill>
                <a:latin typeface="Arial"/>
                <a:cs typeface="Arial"/>
              </a:rPr>
              <a:t>protruding</a:t>
            </a:r>
            <a:r>
              <a:rPr sz="2000" b="1" dirty="0">
                <a:solidFill>
                  <a:srgbClr val="C28845"/>
                </a:solidFill>
                <a:latin typeface="Arial"/>
                <a:cs typeface="Arial"/>
              </a:rPr>
              <a:t> </a:t>
            </a:r>
            <a:r>
              <a:rPr sz="2000" spc="-5" dirty="0">
                <a:latin typeface="Arial MT"/>
                <a:cs typeface="Arial MT"/>
              </a:rPr>
              <a:t>from</a:t>
            </a:r>
            <a:r>
              <a:rPr sz="2000" spc="-25" dirty="0">
                <a:latin typeface="Arial MT"/>
                <a:cs typeface="Arial MT"/>
              </a:rPr>
              <a:t> </a:t>
            </a:r>
            <a:r>
              <a:rPr sz="2000" spc="-5" dirty="0">
                <a:latin typeface="Arial MT"/>
                <a:cs typeface="Arial MT"/>
              </a:rPr>
              <a:t>the</a:t>
            </a:r>
            <a:r>
              <a:rPr sz="2000" spc="-20" dirty="0">
                <a:latin typeface="Arial MT"/>
                <a:cs typeface="Arial MT"/>
              </a:rPr>
              <a:t> </a:t>
            </a:r>
            <a:r>
              <a:rPr sz="2000" spc="-5" dirty="0">
                <a:latin typeface="Arial MT"/>
                <a:cs typeface="Arial MT"/>
              </a:rPr>
              <a:t>globe</a:t>
            </a:r>
            <a:r>
              <a:rPr sz="2000"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the</a:t>
            </a:r>
            <a:r>
              <a:rPr sz="2000" spc="-20" dirty="0">
                <a:latin typeface="Arial MT"/>
                <a:cs typeface="Arial MT"/>
              </a:rPr>
              <a:t> </a:t>
            </a:r>
            <a:r>
              <a:rPr sz="2000" spc="-5" dirty="0">
                <a:latin typeface="Arial MT"/>
                <a:cs typeface="Arial MT"/>
              </a:rPr>
              <a:t>eye</a:t>
            </a:r>
            <a:endParaRPr sz="2000">
              <a:latin typeface="Arial MT"/>
              <a:cs typeface="Arial MT"/>
            </a:endParaRPr>
          </a:p>
          <a:p>
            <a:pPr marL="456565" indent="-419100">
              <a:lnSpc>
                <a:spcPct val="100000"/>
              </a:lnSpc>
              <a:spcBef>
                <a:spcPts val="1200"/>
              </a:spcBef>
              <a:buClr>
                <a:srgbClr val="FFFFFF"/>
              </a:buClr>
              <a:buAutoNum type="arabicPlain" startAt="3"/>
              <a:tabLst>
                <a:tab pos="456565" algn="l"/>
                <a:tab pos="457200" algn="l"/>
              </a:tabLst>
            </a:pPr>
            <a:r>
              <a:rPr sz="2000" b="1" spc="-5" dirty="0">
                <a:solidFill>
                  <a:srgbClr val="C28845"/>
                </a:solidFill>
                <a:latin typeface="Arial"/>
                <a:cs typeface="Arial"/>
              </a:rPr>
              <a:t>Swelling</a:t>
            </a:r>
            <a:r>
              <a:rPr sz="2000" b="1" spc="-20" dirty="0">
                <a:solidFill>
                  <a:srgbClr val="C28845"/>
                </a:solidFill>
                <a:latin typeface="Arial"/>
                <a:cs typeface="Arial"/>
              </a:rPr>
              <a:t> </a:t>
            </a:r>
            <a:r>
              <a:rPr sz="2000" b="1" spc="-5" dirty="0">
                <a:solidFill>
                  <a:srgbClr val="C28845"/>
                </a:solidFill>
                <a:latin typeface="Arial"/>
                <a:cs typeface="Arial"/>
              </a:rPr>
              <a:t>or</a:t>
            </a:r>
            <a:r>
              <a:rPr sz="2000" b="1" spc="-10" dirty="0">
                <a:solidFill>
                  <a:srgbClr val="C28845"/>
                </a:solidFill>
                <a:latin typeface="Arial"/>
                <a:cs typeface="Arial"/>
              </a:rPr>
              <a:t> </a:t>
            </a:r>
            <a:r>
              <a:rPr sz="2000" b="1" spc="-5" dirty="0">
                <a:solidFill>
                  <a:srgbClr val="C28845"/>
                </a:solidFill>
                <a:latin typeface="Arial"/>
                <a:cs typeface="Arial"/>
              </a:rPr>
              <a:t>lacerations</a:t>
            </a:r>
            <a:r>
              <a:rPr sz="2000" b="1" spc="-10" dirty="0">
                <a:solidFill>
                  <a:srgbClr val="C28845"/>
                </a:solidFill>
                <a:latin typeface="Arial"/>
                <a:cs typeface="Arial"/>
              </a:rPr>
              <a:t> </a:t>
            </a:r>
            <a:r>
              <a:rPr sz="2000" spc="-5" dirty="0">
                <a:latin typeface="Arial MT"/>
                <a:cs typeface="Arial MT"/>
              </a:rPr>
              <a:t>of</a:t>
            </a:r>
            <a:r>
              <a:rPr sz="2000" spc="-20" dirty="0">
                <a:latin typeface="Arial MT"/>
                <a:cs typeface="Arial MT"/>
              </a:rPr>
              <a:t> </a:t>
            </a:r>
            <a:r>
              <a:rPr sz="2000" spc="-5" dirty="0">
                <a:latin typeface="Arial MT"/>
                <a:cs typeface="Arial MT"/>
              </a:rPr>
              <a:t>the</a:t>
            </a:r>
            <a:r>
              <a:rPr sz="2000" spc="-10" dirty="0">
                <a:latin typeface="Arial MT"/>
                <a:cs typeface="Arial MT"/>
              </a:rPr>
              <a:t> </a:t>
            </a:r>
            <a:r>
              <a:rPr sz="2000" spc="-5" dirty="0">
                <a:latin typeface="Arial MT"/>
                <a:cs typeface="Arial MT"/>
              </a:rPr>
              <a:t>globe</a:t>
            </a:r>
            <a:r>
              <a:rPr sz="2000" spc="5"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the</a:t>
            </a:r>
            <a:r>
              <a:rPr sz="2000" spc="-20" dirty="0">
                <a:latin typeface="Arial MT"/>
                <a:cs typeface="Arial MT"/>
              </a:rPr>
              <a:t> </a:t>
            </a:r>
            <a:r>
              <a:rPr sz="2000" spc="-5" dirty="0">
                <a:latin typeface="Arial MT"/>
                <a:cs typeface="Arial MT"/>
              </a:rPr>
              <a:t>eye</a:t>
            </a:r>
            <a:endParaRPr sz="2000">
              <a:latin typeface="Arial MT"/>
              <a:cs typeface="Arial MT"/>
            </a:endParaRPr>
          </a:p>
          <a:p>
            <a:pPr marL="456565" indent="-419100">
              <a:lnSpc>
                <a:spcPct val="100000"/>
              </a:lnSpc>
              <a:spcBef>
                <a:spcPts val="1200"/>
              </a:spcBef>
              <a:buClr>
                <a:srgbClr val="FFFFFF"/>
              </a:buClr>
              <a:buAutoNum type="arabicPlain" startAt="3"/>
              <a:tabLst>
                <a:tab pos="456565" algn="l"/>
                <a:tab pos="457200" algn="l"/>
              </a:tabLst>
            </a:pPr>
            <a:r>
              <a:rPr sz="2000" b="1" spc="-5" dirty="0">
                <a:solidFill>
                  <a:srgbClr val="C28845"/>
                </a:solidFill>
                <a:latin typeface="Arial"/>
                <a:cs typeface="Arial"/>
              </a:rPr>
              <a:t>Protrusion </a:t>
            </a:r>
            <a:r>
              <a:rPr sz="2000" spc="-5" dirty="0">
                <a:latin typeface="Arial MT"/>
                <a:cs typeface="Arial MT"/>
              </a:rPr>
              <a:t>of</a:t>
            </a:r>
            <a:r>
              <a:rPr sz="2000" spc="-10" dirty="0">
                <a:latin typeface="Arial MT"/>
                <a:cs typeface="Arial MT"/>
              </a:rPr>
              <a:t> </a:t>
            </a:r>
            <a:r>
              <a:rPr sz="2000" spc="-5" dirty="0">
                <a:latin typeface="Arial MT"/>
                <a:cs typeface="Arial MT"/>
              </a:rPr>
              <a:t>the</a:t>
            </a:r>
            <a:r>
              <a:rPr sz="2000" spc="-15" dirty="0">
                <a:latin typeface="Arial MT"/>
                <a:cs typeface="Arial MT"/>
              </a:rPr>
              <a:t> </a:t>
            </a:r>
            <a:r>
              <a:rPr sz="2000" spc="-5" dirty="0">
                <a:latin typeface="Arial MT"/>
                <a:cs typeface="Arial MT"/>
              </a:rPr>
              <a:t>globe</a:t>
            </a:r>
            <a:r>
              <a:rPr sz="2000" spc="5"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the</a:t>
            </a:r>
            <a:r>
              <a:rPr sz="2000" spc="-15" dirty="0">
                <a:latin typeface="Arial MT"/>
                <a:cs typeface="Arial MT"/>
              </a:rPr>
              <a:t> </a:t>
            </a:r>
            <a:r>
              <a:rPr sz="2000" spc="-5" dirty="0">
                <a:latin typeface="Arial MT"/>
                <a:cs typeface="Arial MT"/>
              </a:rPr>
              <a:t>eye</a:t>
            </a:r>
            <a:r>
              <a:rPr sz="2000" spc="-10" dirty="0">
                <a:latin typeface="Arial MT"/>
                <a:cs typeface="Arial MT"/>
              </a:rPr>
              <a:t> </a:t>
            </a:r>
            <a:r>
              <a:rPr sz="2000" spc="-5" dirty="0">
                <a:latin typeface="Arial MT"/>
                <a:cs typeface="Arial MT"/>
              </a:rPr>
              <a:t>from</a:t>
            </a:r>
            <a:r>
              <a:rPr sz="2000" spc="-15" dirty="0">
                <a:latin typeface="Arial MT"/>
                <a:cs typeface="Arial MT"/>
              </a:rPr>
              <a:t> </a:t>
            </a:r>
            <a:r>
              <a:rPr sz="2000" spc="-5" dirty="0">
                <a:latin typeface="Arial MT"/>
                <a:cs typeface="Arial MT"/>
              </a:rPr>
              <a:t>the</a:t>
            </a:r>
            <a:r>
              <a:rPr sz="2000" spc="-20" dirty="0">
                <a:latin typeface="Arial MT"/>
                <a:cs typeface="Arial MT"/>
              </a:rPr>
              <a:t> </a:t>
            </a:r>
            <a:r>
              <a:rPr sz="2000" spc="-5" dirty="0">
                <a:latin typeface="Arial MT"/>
                <a:cs typeface="Arial MT"/>
              </a:rPr>
              <a:t>eye socket</a:t>
            </a:r>
            <a:endParaRPr sz="2000">
              <a:latin typeface="Arial MT"/>
              <a:cs typeface="Arial MT"/>
            </a:endParaRPr>
          </a:p>
          <a:p>
            <a:pPr marL="456565" indent="-419100">
              <a:lnSpc>
                <a:spcPct val="100000"/>
              </a:lnSpc>
              <a:spcBef>
                <a:spcPts val="1255"/>
              </a:spcBef>
              <a:buClr>
                <a:srgbClr val="FFFFFF"/>
              </a:buClr>
              <a:buAutoNum type="arabicPlain" startAt="3"/>
              <a:tabLst>
                <a:tab pos="456565" algn="l"/>
                <a:tab pos="457200" algn="l"/>
              </a:tabLst>
            </a:pPr>
            <a:r>
              <a:rPr sz="3000" b="1" spc="-7" baseline="1388" dirty="0">
                <a:solidFill>
                  <a:srgbClr val="C28845"/>
                </a:solidFill>
                <a:latin typeface="Arial"/>
                <a:cs typeface="Arial"/>
              </a:rPr>
              <a:t>Reduced</a:t>
            </a:r>
            <a:r>
              <a:rPr sz="3000" b="1" spc="22" baseline="1388" dirty="0">
                <a:solidFill>
                  <a:srgbClr val="C28845"/>
                </a:solidFill>
                <a:latin typeface="Arial"/>
                <a:cs typeface="Arial"/>
              </a:rPr>
              <a:t> </a:t>
            </a:r>
            <a:r>
              <a:rPr sz="3000" b="1" spc="-7" baseline="1388" dirty="0">
                <a:solidFill>
                  <a:srgbClr val="C28845"/>
                </a:solidFill>
                <a:latin typeface="Arial"/>
                <a:cs typeface="Arial"/>
              </a:rPr>
              <a:t>vision</a:t>
            </a:r>
            <a:r>
              <a:rPr sz="3000" b="1" spc="-22" baseline="1388" dirty="0">
                <a:solidFill>
                  <a:srgbClr val="C28845"/>
                </a:solidFill>
                <a:latin typeface="Arial"/>
                <a:cs typeface="Arial"/>
              </a:rPr>
              <a:t> </a:t>
            </a:r>
            <a:r>
              <a:rPr sz="3000" b="1" spc="-7" baseline="1388" dirty="0">
                <a:solidFill>
                  <a:srgbClr val="C28845"/>
                </a:solidFill>
                <a:latin typeface="Arial"/>
                <a:cs typeface="Arial"/>
              </a:rPr>
              <a:t>and</a:t>
            </a:r>
            <a:r>
              <a:rPr sz="3000" b="1" baseline="1388" dirty="0">
                <a:solidFill>
                  <a:srgbClr val="C28845"/>
                </a:solidFill>
                <a:latin typeface="Arial"/>
                <a:cs typeface="Arial"/>
              </a:rPr>
              <a:t> </a:t>
            </a:r>
            <a:r>
              <a:rPr sz="3000" b="1" spc="-7" baseline="1388" dirty="0">
                <a:solidFill>
                  <a:srgbClr val="C28845"/>
                </a:solidFill>
                <a:latin typeface="Arial"/>
                <a:cs typeface="Arial"/>
              </a:rPr>
              <a:t>swelling</a:t>
            </a:r>
            <a:r>
              <a:rPr sz="3000" b="1" spc="-37" baseline="1388" dirty="0">
                <a:solidFill>
                  <a:srgbClr val="C28845"/>
                </a:solidFill>
                <a:latin typeface="Arial"/>
                <a:cs typeface="Arial"/>
              </a:rPr>
              <a:t> </a:t>
            </a:r>
            <a:r>
              <a:rPr sz="3000" spc="-7" baseline="1388" dirty="0">
                <a:latin typeface="Arial MT"/>
                <a:cs typeface="Arial MT"/>
              </a:rPr>
              <a:t>of</a:t>
            </a:r>
            <a:r>
              <a:rPr sz="3000" spc="-30" baseline="1388" dirty="0">
                <a:latin typeface="Arial MT"/>
                <a:cs typeface="Arial MT"/>
              </a:rPr>
              <a:t> </a:t>
            </a:r>
            <a:r>
              <a:rPr sz="3000" spc="-7" baseline="1388" dirty="0">
                <a:latin typeface="Arial MT"/>
                <a:cs typeface="Arial MT"/>
              </a:rPr>
              <a:t>the</a:t>
            </a:r>
            <a:r>
              <a:rPr sz="3000" spc="-30" baseline="1388" dirty="0">
                <a:latin typeface="Arial MT"/>
                <a:cs typeface="Arial MT"/>
              </a:rPr>
              <a:t> </a:t>
            </a:r>
            <a:r>
              <a:rPr sz="3000" spc="-7" baseline="1388" dirty="0">
                <a:latin typeface="Arial MT"/>
                <a:cs typeface="Arial MT"/>
              </a:rPr>
              <a:t>eye</a:t>
            </a:r>
            <a:r>
              <a:rPr sz="3000" spc="-15" baseline="1388" dirty="0">
                <a:latin typeface="Arial MT"/>
                <a:cs typeface="Arial MT"/>
              </a:rPr>
              <a:t> </a:t>
            </a:r>
            <a:r>
              <a:rPr sz="3000" spc="-7" baseline="1388" dirty="0">
                <a:latin typeface="Arial MT"/>
                <a:cs typeface="Arial MT"/>
              </a:rPr>
              <a:t>area</a:t>
            </a:r>
            <a:endParaRPr sz="3000" baseline="1388">
              <a:latin typeface="Arial MT"/>
              <a:cs typeface="Arial MT"/>
            </a:endParaRPr>
          </a:p>
          <a:p>
            <a:pPr marL="456565" indent="-419100">
              <a:lnSpc>
                <a:spcPct val="100000"/>
              </a:lnSpc>
              <a:spcBef>
                <a:spcPts val="1150"/>
              </a:spcBef>
              <a:buClr>
                <a:srgbClr val="FFFFFF"/>
              </a:buClr>
              <a:buAutoNum type="arabicPlain" startAt="3"/>
              <a:tabLst>
                <a:tab pos="456565" algn="l"/>
                <a:tab pos="457200" algn="l"/>
              </a:tabLst>
            </a:pPr>
            <a:r>
              <a:rPr sz="2000" b="1" spc="-5" dirty="0">
                <a:solidFill>
                  <a:srgbClr val="C28845"/>
                </a:solidFill>
                <a:latin typeface="Arial"/>
                <a:cs typeface="Arial"/>
              </a:rPr>
              <a:t>Misshapen</a:t>
            </a:r>
            <a:r>
              <a:rPr sz="2000" b="1" spc="10" dirty="0">
                <a:solidFill>
                  <a:srgbClr val="C28845"/>
                </a:solidFill>
                <a:latin typeface="Arial"/>
                <a:cs typeface="Arial"/>
              </a:rPr>
              <a:t> </a:t>
            </a:r>
            <a:r>
              <a:rPr sz="2000" b="1" spc="-5" dirty="0">
                <a:solidFill>
                  <a:srgbClr val="C28845"/>
                </a:solidFill>
                <a:latin typeface="Arial"/>
                <a:cs typeface="Arial"/>
              </a:rPr>
              <a:t>or distorted</a:t>
            </a:r>
            <a:r>
              <a:rPr sz="2000" b="1" spc="-10" dirty="0">
                <a:solidFill>
                  <a:srgbClr val="C28845"/>
                </a:solidFill>
                <a:latin typeface="Arial"/>
                <a:cs typeface="Arial"/>
              </a:rPr>
              <a:t> </a:t>
            </a:r>
            <a:r>
              <a:rPr sz="2000" spc="-5" dirty="0">
                <a:latin typeface="Arial MT"/>
                <a:cs typeface="Arial MT"/>
              </a:rPr>
              <a:t>parts</a:t>
            </a:r>
            <a:r>
              <a:rPr sz="2000" spc="-10"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the</a:t>
            </a:r>
            <a:r>
              <a:rPr sz="2000" spc="-15" dirty="0">
                <a:latin typeface="Arial MT"/>
                <a:cs typeface="Arial MT"/>
              </a:rPr>
              <a:t> </a:t>
            </a:r>
            <a:r>
              <a:rPr sz="2000" spc="-5" dirty="0">
                <a:latin typeface="Arial MT"/>
                <a:cs typeface="Arial MT"/>
              </a:rPr>
              <a:t>eye</a:t>
            </a:r>
            <a:r>
              <a:rPr sz="2000" dirty="0">
                <a:latin typeface="Arial MT"/>
                <a:cs typeface="Arial MT"/>
              </a:rPr>
              <a:t> </a:t>
            </a:r>
            <a:r>
              <a:rPr sz="2000" spc="-5" dirty="0">
                <a:latin typeface="Arial MT"/>
                <a:cs typeface="Arial MT"/>
              </a:rPr>
              <a:t>from</a:t>
            </a:r>
            <a:r>
              <a:rPr sz="2000" spc="-25" dirty="0">
                <a:latin typeface="Arial MT"/>
                <a:cs typeface="Arial MT"/>
              </a:rPr>
              <a:t> </a:t>
            </a:r>
            <a:r>
              <a:rPr sz="2000" spc="-10" dirty="0">
                <a:latin typeface="Arial MT"/>
                <a:cs typeface="Arial MT"/>
              </a:rPr>
              <a:t>normal</a:t>
            </a:r>
            <a:endParaRPr sz="2000">
              <a:latin typeface="Arial MT"/>
              <a:cs typeface="Arial MT"/>
            </a:endParaRPr>
          </a:p>
        </p:txBody>
      </p:sp>
      <p:grpSp>
        <p:nvGrpSpPr>
          <p:cNvPr id="16" name="object 16"/>
          <p:cNvGrpSpPr/>
          <p:nvPr/>
        </p:nvGrpSpPr>
        <p:grpSpPr>
          <a:xfrm>
            <a:off x="8113014" y="1857870"/>
            <a:ext cx="3454400" cy="4403090"/>
            <a:chOff x="8113014" y="1857870"/>
            <a:chExt cx="3454400" cy="4403090"/>
          </a:xfrm>
        </p:grpSpPr>
        <p:pic>
          <p:nvPicPr>
            <p:cNvPr id="17" name="object 17"/>
            <p:cNvPicPr/>
            <p:nvPr/>
          </p:nvPicPr>
          <p:blipFill>
            <a:blip r:embed="rId4" cstate="print"/>
            <a:stretch>
              <a:fillRect/>
            </a:stretch>
          </p:blipFill>
          <p:spPr>
            <a:xfrm>
              <a:off x="8113014" y="2805683"/>
              <a:ext cx="3454145" cy="3454895"/>
            </a:xfrm>
            <a:prstGeom prst="rect">
              <a:avLst/>
            </a:prstGeom>
          </p:spPr>
        </p:pic>
        <p:pic>
          <p:nvPicPr>
            <p:cNvPr id="18" name="object 18"/>
            <p:cNvPicPr/>
            <p:nvPr/>
          </p:nvPicPr>
          <p:blipFill>
            <a:blip r:embed="rId5" cstate="print"/>
            <a:stretch>
              <a:fillRect/>
            </a:stretch>
          </p:blipFill>
          <p:spPr>
            <a:xfrm>
              <a:off x="10500360" y="1933956"/>
              <a:ext cx="768845" cy="922781"/>
            </a:xfrm>
            <a:prstGeom prst="rect">
              <a:avLst/>
            </a:prstGeom>
          </p:spPr>
        </p:pic>
        <p:pic>
          <p:nvPicPr>
            <p:cNvPr id="19" name="object 19"/>
            <p:cNvPicPr/>
            <p:nvPr/>
          </p:nvPicPr>
          <p:blipFill>
            <a:blip r:embed="rId6" cstate="print"/>
            <a:stretch>
              <a:fillRect/>
            </a:stretch>
          </p:blipFill>
          <p:spPr>
            <a:xfrm>
              <a:off x="10492593" y="1875438"/>
              <a:ext cx="984155" cy="1092119"/>
            </a:xfrm>
            <a:prstGeom prst="rect">
              <a:avLst/>
            </a:prstGeom>
          </p:spPr>
        </p:pic>
        <p:pic>
          <p:nvPicPr>
            <p:cNvPr id="20" name="object 20"/>
            <p:cNvPicPr/>
            <p:nvPr/>
          </p:nvPicPr>
          <p:blipFill>
            <a:blip r:embed="rId7" cstate="print"/>
            <a:stretch>
              <a:fillRect/>
            </a:stretch>
          </p:blipFill>
          <p:spPr>
            <a:xfrm>
              <a:off x="10288511" y="1857870"/>
              <a:ext cx="961145" cy="1075226"/>
            </a:xfrm>
            <a:prstGeom prst="rect">
              <a:avLst/>
            </a:prstGeom>
          </p:spPr>
        </p:pic>
      </p:grpSp>
      <p:sp>
        <p:nvSpPr>
          <p:cNvPr id="21" name="object 21"/>
          <p:cNvSpPr txBox="1"/>
          <p:nvPr/>
        </p:nvSpPr>
        <p:spPr>
          <a:xfrm>
            <a:off x="8308688" y="1835143"/>
            <a:ext cx="1647189" cy="1056005"/>
          </a:xfrm>
          <a:prstGeom prst="rect">
            <a:avLst/>
          </a:prstGeom>
        </p:spPr>
        <p:txBody>
          <a:bodyPr vert="horz" wrap="square" lIns="0" tIns="12700" rIns="0" bIns="0" rtlCol="0">
            <a:spAutoFit/>
          </a:bodyPr>
          <a:lstStyle/>
          <a:p>
            <a:pPr marL="12700" marR="5080" indent="19685">
              <a:lnSpc>
                <a:spcPct val="105600"/>
              </a:lnSpc>
              <a:spcBef>
                <a:spcPts val="100"/>
              </a:spcBef>
            </a:pPr>
            <a:r>
              <a:rPr sz="3200" spc="-5" dirty="0">
                <a:latin typeface="Arial Black"/>
                <a:cs typeface="Arial Black"/>
              </a:rPr>
              <a:t>V</a:t>
            </a:r>
            <a:r>
              <a:rPr sz="3200" spc="-10" dirty="0">
                <a:latin typeface="Arial Black"/>
                <a:cs typeface="Arial Black"/>
              </a:rPr>
              <a:t>I</a:t>
            </a:r>
            <a:r>
              <a:rPr sz="3200" spc="-5" dirty="0">
                <a:latin typeface="Arial Black"/>
                <a:cs typeface="Arial Black"/>
              </a:rPr>
              <a:t>S</a:t>
            </a:r>
            <a:r>
              <a:rPr sz="3200" spc="-10" dirty="0">
                <a:latin typeface="Arial Black"/>
                <a:cs typeface="Arial Black"/>
              </a:rPr>
              <a:t>IO</a:t>
            </a:r>
            <a:r>
              <a:rPr sz="3200" spc="-5" dirty="0">
                <a:latin typeface="Arial Black"/>
                <a:cs typeface="Arial Black"/>
              </a:rPr>
              <a:t>N  VISION</a:t>
            </a:r>
            <a:endParaRPr sz="3200">
              <a:latin typeface="Arial Black"/>
              <a:cs typeface="Arial Black"/>
            </a:endParaRPr>
          </a:p>
        </p:txBody>
      </p:sp>
      <p:sp>
        <p:nvSpPr>
          <p:cNvPr id="23" name="object 23"/>
          <p:cNvSpPr txBox="1"/>
          <p:nvPr/>
        </p:nvSpPr>
        <p:spPr>
          <a:xfrm>
            <a:off x="6894657" y="6025762"/>
            <a:ext cx="363855"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FFFFFF"/>
                </a:solidFill>
                <a:latin typeface="Arial Black"/>
                <a:cs typeface="Arial Black"/>
              </a:rPr>
              <a:t>H</a:t>
            </a:r>
            <a:endParaRPr sz="3200">
              <a:latin typeface="Arial Black"/>
              <a:cs typeface="Arial Black"/>
            </a:endParaRPr>
          </a:p>
        </p:txBody>
      </p:sp>
      <p:sp>
        <p:nvSpPr>
          <p:cNvPr id="24" name="object 24"/>
          <p:cNvSpPr txBox="1"/>
          <p:nvPr/>
        </p:nvSpPr>
        <p:spPr>
          <a:xfrm>
            <a:off x="4825724" y="6039530"/>
            <a:ext cx="1763395" cy="598170"/>
          </a:xfrm>
          <a:prstGeom prst="rect">
            <a:avLst/>
          </a:prstGeom>
        </p:spPr>
        <p:txBody>
          <a:bodyPr vert="horz" wrap="square" lIns="0" tIns="53340" rIns="0" bIns="0" rtlCol="0">
            <a:spAutoFit/>
          </a:bodyPr>
          <a:lstStyle/>
          <a:p>
            <a:pPr marL="12700">
              <a:lnSpc>
                <a:spcPct val="100000"/>
              </a:lnSpc>
              <a:spcBef>
                <a:spcPts val="420"/>
              </a:spcBef>
            </a:pPr>
            <a:r>
              <a:rPr sz="3200" spc="-5" dirty="0">
                <a:solidFill>
                  <a:srgbClr val="2D3334"/>
                </a:solidFill>
                <a:latin typeface="Arial Black"/>
                <a:cs typeface="Arial Black"/>
              </a:rPr>
              <a:t>M</a:t>
            </a:r>
            <a:r>
              <a:rPr sz="3200" spc="-30" dirty="0">
                <a:solidFill>
                  <a:srgbClr val="2D3334"/>
                </a:solidFill>
                <a:latin typeface="Arial Black"/>
                <a:cs typeface="Arial Black"/>
              </a:rPr>
              <a:t> </a:t>
            </a:r>
            <a:r>
              <a:rPr sz="3200" spc="-5" dirty="0">
                <a:solidFill>
                  <a:srgbClr val="2D3334"/>
                </a:solidFill>
                <a:latin typeface="Arial Black"/>
                <a:cs typeface="Arial Black"/>
              </a:rPr>
              <a:t>A</a:t>
            </a:r>
            <a:r>
              <a:rPr sz="3200" spc="-35" dirty="0">
                <a:solidFill>
                  <a:srgbClr val="2D3334"/>
                </a:solidFill>
                <a:latin typeface="Arial Black"/>
                <a:cs typeface="Arial Black"/>
              </a:rPr>
              <a:t> </a:t>
            </a:r>
            <a:r>
              <a:rPr sz="3200" spc="-5" dirty="0">
                <a:solidFill>
                  <a:srgbClr val="2D3334"/>
                </a:solidFill>
                <a:latin typeface="Arial Black"/>
                <a:cs typeface="Arial Black"/>
              </a:rPr>
              <a:t>R</a:t>
            </a:r>
            <a:r>
              <a:rPr sz="3200" spc="-30" dirty="0">
                <a:solidFill>
                  <a:srgbClr val="2D3334"/>
                </a:solidFill>
                <a:latin typeface="Arial Black"/>
                <a:cs typeface="Arial Black"/>
              </a:rPr>
              <a:t> </a:t>
            </a:r>
            <a:r>
              <a:rPr sz="3200" spc="-5" dirty="0">
                <a:solidFill>
                  <a:srgbClr val="2D3334"/>
                </a:solidFill>
                <a:latin typeface="Arial Black"/>
                <a:cs typeface="Arial Black"/>
              </a:rPr>
              <a:t>C</a:t>
            </a:r>
            <a:endParaRPr sz="3200">
              <a:latin typeface="Arial Black"/>
              <a:cs typeface="Arial Black"/>
            </a:endParaRPr>
          </a:p>
        </p:txBody>
      </p:sp>
      <p:sp>
        <p:nvSpPr>
          <p:cNvPr id="25" name="object 25"/>
          <p:cNvSpPr txBox="1"/>
          <p:nvPr/>
        </p:nvSpPr>
        <p:spPr>
          <a:xfrm>
            <a:off x="11698970" y="6562955"/>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dirty="0">
                <a:latin typeface="Arial MT"/>
                <a:cs typeface="Arial MT"/>
              </a:rPr>
              <a:t>7</a:t>
            </a:fld>
            <a:endParaRPr sz="1200">
              <a:latin typeface="Arial MT"/>
              <a:cs typeface="Arial MT"/>
            </a:endParaRPr>
          </a:p>
        </p:txBody>
      </p:sp>
      <p:sp>
        <p:nvSpPr>
          <p:cNvPr id="26" name="object 26"/>
          <p:cNvSpPr txBox="1"/>
          <p:nvPr/>
        </p:nvSpPr>
        <p:spPr>
          <a:xfrm>
            <a:off x="9445406" y="6581664"/>
            <a:ext cx="1983105"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#TCCC-CPP-PPT-12</a:t>
            </a:r>
            <a:r>
              <a:rPr sz="1050" spc="5" dirty="0">
                <a:solidFill>
                  <a:srgbClr val="CD9146"/>
                </a:solidFill>
                <a:latin typeface="Arial MT"/>
                <a:cs typeface="Arial MT"/>
              </a:rPr>
              <a:t> </a:t>
            </a:r>
            <a:r>
              <a:rPr sz="1050" spc="-5" dirty="0">
                <a:solidFill>
                  <a:srgbClr val="CD9146"/>
                </a:solidFill>
                <a:latin typeface="Arial MT"/>
                <a:cs typeface="Arial MT"/>
              </a:rPr>
              <a:t>08</a:t>
            </a:r>
            <a:r>
              <a:rPr sz="1050" spc="-10" dirty="0">
                <a:solidFill>
                  <a:srgbClr val="CD9146"/>
                </a:solidFill>
                <a:latin typeface="Arial MT"/>
                <a:cs typeface="Arial MT"/>
              </a:rPr>
              <a:t> </a:t>
            </a:r>
            <a:r>
              <a:rPr sz="1050" spc="-5" dirty="0">
                <a:solidFill>
                  <a:srgbClr val="CD9146"/>
                </a:solidFill>
                <a:latin typeface="Arial MT"/>
                <a:cs typeface="Arial MT"/>
              </a:rPr>
              <a:t>AUG</a:t>
            </a:r>
            <a:r>
              <a:rPr sz="1050" spc="-20"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72712" y="289778"/>
            <a:ext cx="28467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25" dirty="0">
                <a:solidFill>
                  <a:srgbClr val="756F6F"/>
                </a:solidFill>
                <a:latin typeface="Arial"/>
                <a:cs typeface="Arial"/>
              </a:rPr>
              <a:t> </a:t>
            </a:r>
            <a:r>
              <a:rPr sz="2000" b="1" spc="-5" dirty="0">
                <a:solidFill>
                  <a:srgbClr val="756F6F"/>
                </a:solidFill>
                <a:latin typeface="Arial"/>
                <a:cs typeface="Arial"/>
              </a:rPr>
              <a:t>14:</a:t>
            </a:r>
            <a:r>
              <a:rPr sz="2000" b="1" spc="-30" dirty="0">
                <a:solidFill>
                  <a:srgbClr val="756F6F"/>
                </a:solidFill>
                <a:latin typeface="Arial"/>
                <a:cs typeface="Arial"/>
              </a:rPr>
              <a:t> </a:t>
            </a:r>
            <a:r>
              <a:rPr sz="2000" b="1" spc="-5" dirty="0">
                <a:solidFill>
                  <a:srgbClr val="756F6F"/>
                </a:solidFill>
                <a:latin typeface="Arial"/>
                <a:cs typeface="Arial"/>
              </a:rPr>
              <a:t>Eye</a:t>
            </a:r>
            <a:r>
              <a:rPr sz="2000" b="1" spc="-20" dirty="0">
                <a:solidFill>
                  <a:srgbClr val="756F6F"/>
                </a:solidFill>
                <a:latin typeface="Arial"/>
                <a:cs typeface="Arial"/>
              </a:rPr>
              <a:t> </a:t>
            </a:r>
            <a:r>
              <a:rPr sz="2000" b="1" spc="-5" dirty="0">
                <a:solidFill>
                  <a:srgbClr val="756F6F"/>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1369621" y="2198579"/>
            <a:ext cx="5817870" cy="57404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Perform</a:t>
            </a:r>
            <a:r>
              <a:rPr sz="1800" spc="-10" dirty="0">
                <a:latin typeface="Arial MT"/>
                <a:cs typeface="Arial MT"/>
              </a:rPr>
              <a:t> </a:t>
            </a:r>
            <a:r>
              <a:rPr sz="1800" dirty="0">
                <a:latin typeface="Arial MT"/>
                <a:cs typeface="Arial MT"/>
              </a:rPr>
              <a:t>a</a:t>
            </a:r>
            <a:r>
              <a:rPr sz="1800" spc="-5" dirty="0">
                <a:latin typeface="Arial MT"/>
                <a:cs typeface="Arial MT"/>
              </a:rPr>
              <a:t> </a:t>
            </a:r>
            <a:r>
              <a:rPr sz="1800" b="1" spc="-5" dirty="0">
                <a:solidFill>
                  <a:srgbClr val="C28845"/>
                </a:solidFill>
                <a:latin typeface="Arial"/>
                <a:cs typeface="Arial"/>
              </a:rPr>
              <a:t>RAPID</a:t>
            </a:r>
            <a:r>
              <a:rPr sz="1800" b="1" dirty="0">
                <a:solidFill>
                  <a:srgbClr val="C28845"/>
                </a:solidFill>
                <a:latin typeface="Arial"/>
                <a:cs typeface="Arial"/>
              </a:rPr>
              <a:t> </a:t>
            </a:r>
            <a:r>
              <a:rPr sz="1800" b="1" spc="-5" dirty="0">
                <a:solidFill>
                  <a:srgbClr val="C28845"/>
                </a:solidFill>
                <a:latin typeface="Arial"/>
                <a:cs typeface="Arial"/>
              </a:rPr>
              <a:t>FIELD</a:t>
            </a:r>
            <a:r>
              <a:rPr sz="1800" b="1" spc="5" dirty="0">
                <a:solidFill>
                  <a:srgbClr val="C28845"/>
                </a:solidFill>
                <a:latin typeface="Arial"/>
                <a:cs typeface="Arial"/>
              </a:rPr>
              <a:t> </a:t>
            </a:r>
            <a:r>
              <a:rPr sz="1800" b="1" spc="-5" dirty="0">
                <a:solidFill>
                  <a:srgbClr val="C28845"/>
                </a:solidFill>
                <a:latin typeface="Arial"/>
                <a:cs typeface="Arial"/>
              </a:rPr>
              <a:t>TEST</a:t>
            </a:r>
            <a:r>
              <a:rPr sz="1800" b="1" dirty="0">
                <a:solidFill>
                  <a:srgbClr val="C28845"/>
                </a:solidFill>
                <a:latin typeface="Arial"/>
                <a:cs typeface="Arial"/>
              </a:rPr>
              <a:t> </a:t>
            </a:r>
            <a:r>
              <a:rPr sz="1800" b="1" spc="-5" dirty="0">
                <a:solidFill>
                  <a:srgbClr val="C28845"/>
                </a:solidFill>
                <a:latin typeface="Arial"/>
                <a:cs typeface="Arial"/>
              </a:rPr>
              <a:t>OF</a:t>
            </a:r>
            <a:r>
              <a:rPr sz="1800" b="1" dirty="0">
                <a:solidFill>
                  <a:srgbClr val="C28845"/>
                </a:solidFill>
                <a:latin typeface="Arial"/>
                <a:cs typeface="Arial"/>
              </a:rPr>
              <a:t> </a:t>
            </a:r>
            <a:r>
              <a:rPr sz="1800" b="1" spc="-5" dirty="0">
                <a:solidFill>
                  <a:srgbClr val="C28845"/>
                </a:solidFill>
                <a:latin typeface="Arial"/>
                <a:cs typeface="Arial"/>
              </a:rPr>
              <a:t>VISUAL ACUITY</a:t>
            </a:r>
            <a:r>
              <a:rPr sz="1800" b="1" spc="-10" dirty="0">
                <a:solidFill>
                  <a:srgbClr val="C28845"/>
                </a:solidFill>
                <a:latin typeface="Arial"/>
                <a:cs typeface="Arial"/>
              </a:rPr>
              <a:t> </a:t>
            </a:r>
            <a:r>
              <a:rPr sz="1800" dirty="0">
                <a:latin typeface="Arial MT"/>
                <a:cs typeface="Arial MT"/>
              </a:rPr>
              <a:t>and</a:t>
            </a:r>
            <a:endParaRPr sz="1800">
              <a:latin typeface="Arial MT"/>
              <a:cs typeface="Arial MT"/>
            </a:endParaRPr>
          </a:p>
          <a:p>
            <a:pPr marL="12700">
              <a:lnSpc>
                <a:spcPct val="100000"/>
              </a:lnSpc>
            </a:pPr>
            <a:r>
              <a:rPr sz="1800" spc="-5" dirty="0">
                <a:latin typeface="Arial MT"/>
                <a:cs typeface="Arial MT"/>
              </a:rPr>
              <a:t>document</a:t>
            </a:r>
            <a:r>
              <a:rPr sz="1800" spc="-30" dirty="0">
                <a:latin typeface="Arial MT"/>
                <a:cs typeface="Arial MT"/>
              </a:rPr>
              <a:t> </a:t>
            </a:r>
            <a:r>
              <a:rPr sz="1800" spc="-5" dirty="0">
                <a:latin typeface="Arial MT"/>
                <a:cs typeface="Arial MT"/>
              </a:rPr>
              <a:t>findings</a:t>
            </a:r>
            <a:endParaRPr sz="1800">
              <a:latin typeface="Arial MT"/>
              <a:cs typeface="Arial MT"/>
            </a:endParaRPr>
          </a:p>
        </p:txBody>
      </p:sp>
      <p:sp>
        <p:nvSpPr>
          <p:cNvPr id="5" name="object 5"/>
          <p:cNvSpPr txBox="1"/>
          <p:nvPr/>
        </p:nvSpPr>
        <p:spPr>
          <a:xfrm>
            <a:off x="1332816" y="3136296"/>
            <a:ext cx="5412105" cy="574040"/>
          </a:xfrm>
          <a:prstGeom prst="rect">
            <a:avLst/>
          </a:prstGeom>
        </p:spPr>
        <p:txBody>
          <a:bodyPr vert="horz" wrap="square" lIns="0" tIns="12700" rIns="0" bIns="0" rtlCol="0">
            <a:spAutoFit/>
          </a:bodyPr>
          <a:lstStyle/>
          <a:p>
            <a:pPr marL="12700" marR="5080">
              <a:lnSpc>
                <a:spcPct val="100000"/>
              </a:lnSpc>
              <a:spcBef>
                <a:spcPts val="100"/>
              </a:spcBef>
            </a:pPr>
            <a:r>
              <a:rPr sz="1800" b="1" spc="-5" dirty="0">
                <a:solidFill>
                  <a:srgbClr val="C28845"/>
                </a:solidFill>
                <a:latin typeface="Arial"/>
                <a:cs typeface="Arial"/>
              </a:rPr>
              <a:t>COVER THE AFFECTED </a:t>
            </a:r>
            <a:r>
              <a:rPr sz="1800" b="1" dirty="0">
                <a:solidFill>
                  <a:srgbClr val="C28845"/>
                </a:solidFill>
                <a:latin typeface="Arial"/>
                <a:cs typeface="Arial"/>
              </a:rPr>
              <a:t>EYE </a:t>
            </a:r>
            <a:r>
              <a:rPr sz="1800" spc="-5" dirty="0">
                <a:latin typeface="Arial MT"/>
                <a:cs typeface="Arial MT"/>
              </a:rPr>
              <a:t>with </a:t>
            </a:r>
            <a:r>
              <a:rPr sz="1800" dirty="0">
                <a:latin typeface="Arial MT"/>
                <a:cs typeface="Arial MT"/>
              </a:rPr>
              <a:t>a rigid </a:t>
            </a:r>
            <a:r>
              <a:rPr sz="1800" spc="-5" dirty="0">
                <a:latin typeface="Arial MT"/>
                <a:cs typeface="Arial MT"/>
              </a:rPr>
              <a:t>eye </a:t>
            </a:r>
            <a:r>
              <a:rPr sz="1800" dirty="0">
                <a:latin typeface="Arial MT"/>
                <a:cs typeface="Arial MT"/>
              </a:rPr>
              <a:t>shield </a:t>
            </a:r>
            <a:r>
              <a:rPr sz="1800" spc="-490" dirty="0">
                <a:latin typeface="Arial MT"/>
                <a:cs typeface="Arial MT"/>
              </a:rPr>
              <a:t> </a:t>
            </a:r>
            <a:r>
              <a:rPr sz="1800" spc="-5" dirty="0">
                <a:latin typeface="Arial MT"/>
                <a:cs typeface="Arial MT"/>
              </a:rPr>
              <a:t>(</a:t>
            </a:r>
            <a:r>
              <a:rPr sz="1800" b="1" spc="-5" dirty="0">
                <a:latin typeface="Arial"/>
                <a:cs typeface="Arial"/>
              </a:rPr>
              <a:t>NOT </a:t>
            </a:r>
            <a:r>
              <a:rPr sz="1800" b="1" dirty="0">
                <a:latin typeface="Arial"/>
                <a:cs typeface="Arial"/>
              </a:rPr>
              <a:t>a</a:t>
            </a:r>
            <a:r>
              <a:rPr sz="1800" b="1" spc="-5" dirty="0">
                <a:latin typeface="Arial"/>
                <a:cs typeface="Arial"/>
              </a:rPr>
              <a:t> pressure</a:t>
            </a:r>
            <a:r>
              <a:rPr sz="1800" b="1" spc="-10" dirty="0">
                <a:latin typeface="Arial"/>
                <a:cs typeface="Arial"/>
              </a:rPr>
              <a:t> </a:t>
            </a:r>
            <a:r>
              <a:rPr sz="1800" b="1" spc="-5" dirty="0">
                <a:latin typeface="Arial"/>
                <a:cs typeface="Arial"/>
              </a:rPr>
              <a:t>patch</a:t>
            </a:r>
            <a:r>
              <a:rPr sz="1800" spc="-5" dirty="0">
                <a:latin typeface="Arial MT"/>
                <a:cs typeface="Arial MT"/>
              </a:rPr>
              <a:t>)</a:t>
            </a:r>
            <a:endParaRPr sz="1800">
              <a:latin typeface="Arial MT"/>
              <a:cs typeface="Arial MT"/>
            </a:endParaRPr>
          </a:p>
        </p:txBody>
      </p:sp>
      <p:sp>
        <p:nvSpPr>
          <p:cNvPr id="6" name="object 6"/>
          <p:cNvSpPr/>
          <p:nvPr/>
        </p:nvSpPr>
        <p:spPr>
          <a:xfrm>
            <a:off x="611886" y="2191511"/>
            <a:ext cx="548640" cy="640080"/>
          </a:xfrm>
          <a:custGeom>
            <a:avLst/>
            <a:gdLst/>
            <a:ahLst/>
            <a:cxnLst/>
            <a:rect l="l" t="t" r="r" b="b"/>
            <a:pathLst>
              <a:path w="548640" h="640080">
                <a:moveTo>
                  <a:pt x="274320" y="0"/>
                </a:moveTo>
                <a:lnTo>
                  <a:pt x="229824" y="4188"/>
                </a:lnTo>
                <a:lnTo>
                  <a:pt x="187615" y="16315"/>
                </a:lnTo>
                <a:lnTo>
                  <a:pt x="148256" y="35721"/>
                </a:lnTo>
                <a:lnTo>
                  <a:pt x="112312" y="61747"/>
                </a:lnTo>
                <a:lnTo>
                  <a:pt x="80348" y="93735"/>
                </a:lnTo>
                <a:lnTo>
                  <a:pt x="52929" y="131026"/>
                </a:lnTo>
                <a:lnTo>
                  <a:pt x="30619" y="172960"/>
                </a:lnTo>
                <a:lnTo>
                  <a:pt x="13985" y="218880"/>
                </a:lnTo>
                <a:lnTo>
                  <a:pt x="3590" y="268126"/>
                </a:lnTo>
                <a:lnTo>
                  <a:pt x="0" y="320039"/>
                </a:lnTo>
                <a:lnTo>
                  <a:pt x="3590" y="371953"/>
                </a:lnTo>
                <a:lnTo>
                  <a:pt x="13985" y="421199"/>
                </a:lnTo>
                <a:lnTo>
                  <a:pt x="30619" y="467119"/>
                </a:lnTo>
                <a:lnTo>
                  <a:pt x="52929" y="509053"/>
                </a:lnTo>
                <a:lnTo>
                  <a:pt x="80348" y="546344"/>
                </a:lnTo>
                <a:lnTo>
                  <a:pt x="112312" y="578332"/>
                </a:lnTo>
                <a:lnTo>
                  <a:pt x="148256" y="604358"/>
                </a:lnTo>
                <a:lnTo>
                  <a:pt x="187615" y="623764"/>
                </a:lnTo>
                <a:lnTo>
                  <a:pt x="229824" y="635891"/>
                </a:lnTo>
                <a:lnTo>
                  <a:pt x="274320" y="640079"/>
                </a:lnTo>
                <a:lnTo>
                  <a:pt x="318815" y="635891"/>
                </a:lnTo>
                <a:lnTo>
                  <a:pt x="361024" y="623764"/>
                </a:lnTo>
                <a:lnTo>
                  <a:pt x="400383" y="604358"/>
                </a:lnTo>
                <a:lnTo>
                  <a:pt x="436327" y="578332"/>
                </a:lnTo>
                <a:lnTo>
                  <a:pt x="468291" y="546344"/>
                </a:lnTo>
                <a:lnTo>
                  <a:pt x="495710" y="509053"/>
                </a:lnTo>
                <a:lnTo>
                  <a:pt x="518020" y="467119"/>
                </a:lnTo>
                <a:lnTo>
                  <a:pt x="534654" y="421199"/>
                </a:lnTo>
                <a:lnTo>
                  <a:pt x="545049" y="371953"/>
                </a:lnTo>
                <a:lnTo>
                  <a:pt x="548640" y="320039"/>
                </a:lnTo>
                <a:lnTo>
                  <a:pt x="545049" y="268126"/>
                </a:lnTo>
                <a:lnTo>
                  <a:pt x="534654" y="218880"/>
                </a:lnTo>
                <a:lnTo>
                  <a:pt x="518020" y="172960"/>
                </a:lnTo>
                <a:lnTo>
                  <a:pt x="495710" y="131026"/>
                </a:lnTo>
                <a:lnTo>
                  <a:pt x="468291" y="93735"/>
                </a:lnTo>
                <a:lnTo>
                  <a:pt x="436327" y="61747"/>
                </a:lnTo>
                <a:lnTo>
                  <a:pt x="400383" y="35721"/>
                </a:lnTo>
                <a:lnTo>
                  <a:pt x="361024" y="16315"/>
                </a:lnTo>
                <a:lnTo>
                  <a:pt x="318815" y="4188"/>
                </a:lnTo>
                <a:lnTo>
                  <a:pt x="274320" y="0"/>
                </a:lnTo>
                <a:close/>
              </a:path>
            </a:pathLst>
          </a:custGeom>
          <a:solidFill>
            <a:srgbClr val="000000"/>
          </a:solidFill>
        </p:spPr>
        <p:txBody>
          <a:bodyPr wrap="square" lIns="0" tIns="0" rIns="0" bIns="0" rtlCol="0"/>
          <a:lstStyle/>
          <a:p>
            <a:endParaRPr/>
          </a:p>
        </p:txBody>
      </p:sp>
      <p:sp>
        <p:nvSpPr>
          <p:cNvPr id="7" name="object 7"/>
          <p:cNvSpPr txBox="1"/>
          <p:nvPr/>
        </p:nvSpPr>
        <p:spPr>
          <a:xfrm>
            <a:off x="774498" y="2266039"/>
            <a:ext cx="223520" cy="45275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FFFF"/>
                </a:solidFill>
                <a:latin typeface="Arial"/>
                <a:cs typeface="Arial"/>
              </a:rPr>
              <a:t>1</a:t>
            </a:r>
            <a:endParaRPr sz="2800">
              <a:latin typeface="Arial"/>
              <a:cs typeface="Arial"/>
            </a:endParaRPr>
          </a:p>
        </p:txBody>
      </p:sp>
      <p:sp>
        <p:nvSpPr>
          <p:cNvPr id="8" name="object 8"/>
          <p:cNvSpPr/>
          <p:nvPr/>
        </p:nvSpPr>
        <p:spPr>
          <a:xfrm>
            <a:off x="611886" y="3185160"/>
            <a:ext cx="548640" cy="640080"/>
          </a:xfrm>
          <a:custGeom>
            <a:avLst/>
            <a:gdLst/>
            <a:ahLst/>
            <a:cxnLst/>
            <a:rect l="l" t="t" r="r" b="b"/>
            <a:pathLst>
              <a:path w="548640" h="640079">
                <a:moveTo>
                  <a:pt x="274320" y="0"/>
                </a:moveTo>
                <a:lnTo>
                  <a:pt x="229824" y="4188"/>
                </a:lnTo>
                <a:lnTo>
                  <a:pt x="187615" y="16315"/>
                </a:lnTo>
                <a:lnTo>
                  <a:pt x="148256" y="35721"/>
                </a:lnTo>
                <a:lnTo>
                  <a:pt x="112312" y="61747"/>
                </a:lnTo>
                <a:lnTo>
                  <a:pt x="80348" y="93735"/>
                </a:lnTo>
                <a:lnTo>
                  <a:pt x="52929" y="131026"/>
                </a:lnTo>
                <a:lnTo>
                  <a:pt x="30619" y="172960"/>
                </a:lnTo>
                <a:lnTo>
                  <a:pt x="13985" y="218880"/>
                </a:lnTo>
                <a:lnTo>
                  <a:pt x="3590" y="268126"/>
                </a:lnTo>
                <a:lnTo>
                  <a:pt x="0" y="320039"/>
                </a:lnTo>
                <a:lnTo>
                  <a:pt x="3590" y="371953"/>
                </a:lnTo>
                <a:lnTo>
                  <a:pt x="13985" y="421199"/>
                </a:lnTo>
                <a:lnTo>
                  <a:pt x="30619" y="467119"/>
                </a:lnTo>
                <a:lnTo>
                  <a:pt x="52929" y="509053"/>
                </a:lnTo>
                <a:lnTo>
                  <a:pt x="80348" y="546344"/>
                </a:lnTo>
                <a:lnTo>
                  <a:pt x="112312" y="578332"/>
                </a:lnTo>
                <a:lnTo>
                  <a:pt x="148256" y="604358"/>
                </a:lnTo>
                <a:lnTo>
                  <a:pt x="187615" y="623764"/>
                </a:lnTo>
                <a:lnTo>
                  <a:pt x="229824" y="635891"/>
                </a:lnTo>
                <a:lnTo>
                  <a:pt x="274320" y="640079"/>
                </a:lnTo>
                <a:lnTo>
                  <a:pt x="318815" y="635891"/>
                </a:lnTo>
                <a:lnTo>
                  <a:pt x="361024" y="623764"/>
                </a:lnTo>
                <a:lnTo>
                  <a:pt x="400383" y="604358"/>
                </a:lnTo>
                <a:lnTo>
                  <a:pt x="436327" y="578332"/>
                </a:lnTo>
                <a:lnTo>
                  <a:pt x="468291" y="546344"/>
                </a:lnTo>
                <a:lnTo>
                  <a:pt x="495710" y="509053"/>
                </a:lnTo>
                <a:lnTo>
                  <a:pt x="518020" y="467119"/>
                </a:lnTo>
                <a:lnTo>
                  <a:pt x="534654" y="421199"/>
                </a:lnTo>
                <a:lnTo>
                  <a:pt x="545049" y="371953"/>
                </a:lnTo>
                <a:lnTo>
                  <a:pt x="548640" y="320039"/>
                </a:lnTo>
                <a:lnTo>
                  <a:pt x="545049" y="268126"/>
                </a:lnTo>
                <a:lnTo>
                  <a:pt x="534654" y="218880"/>
                </a:lnTo>
                <a:lnTo>
                  <a:pt x="518020" y="172960"/>
                </a:lnTo>
                <a:lnTo>
                  <a:pt x="495710" y="131026"/>
                </a:lnTo>
                <a:lnTo>
                  <a:pt x="468291" y="93735"/>
                </a:lnTo>
                <a:lnTo>
                  <a:pt x="436327" y="61747"/>
                </a:lnTo>
                <a:lnTo>
                  <a:pt x="400383" y="35721"/>
                </a:lnTo>
                <a:lnTo>
                  <a:pt x="361024" y="16315"/>
                </a:lnTo>
                <a:lnTo>
                  <a:pt x="318815" y="4188"/>
                </a:lnTo>
                <a:lnTo>
                  <a:pt x="274320" y="0"/>
                </a:lnTo>
                <a:close/>
              </a:path>
            </a:pathLst>
          </a:custGeom>
          <a:solidFill>
            <a:srgbClr val="000000"/>
          </a:solidFill>
        </p:spPr>
        <p:txBody>
          <a:bodyPr wrap="square" lIns="0" tIns="0" rIns="0" bIns="0" rtlCol="0"/>
          <a:lstStyle/>
          <a:p>
            <a:endParaRPr/>
          </a:p>
        </p:txBody>
      </p:sp>
      <p:sp>
        <p:nvSpPr>
          <p:cNvPr id="9" name="object 9"/>
          <p:cNvSpPr txBox="1"/>
          <p:nvPr/>
        </p:nvSpPr>
        <p:spPr>
          <a:xfrm>
            <a:off x="774498" y="3259669"/>
            <a:ext cx="223520" cy="45275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FFFF"/>
                </a:solidFill>
                <a:latin typeface="Arial"/>
                <a:cs typeface="Arial"/>
              </a:rPr>
              <a:t>2</a:t>
            </a:r>
            <a:endParaRPr sz="2800">
              <a:latin typeface="Arial"/>
              <a:cs typeface="Arial"/>
            </a:endParaRPr>
          </a:p>
        </p:txBody>
      </p:sp>
      <p:sp>
        <p:nvSpPr>
          <p:cNvPr id="10" name="object 10"/>
          <p:cNvSpPr/>
          <p:nvPr/>
        </p:nvSpPr>
        <p:spPr>
          <a:xfrm>
            <a:off x="611886" y="4146803"/>
            <a:ext cx="548640" cy="640080"/>
          </a:xfrm>
          <a:custGeom>
            <a:avLst/>
            <a:gdLst/>
            <a:ahLst/>
            <a:cxnLst/>
            <a:rect l="l" t="t" r="r" b="b"/>
            <a:pathLst>
              <a:path w="548640" h="640079">
                <a:moveTo>
                  <a:pt x="274320" y="0"/>
                </a:moveTo>
                <a:lnTo>
                  <a:pt x="229824" y="4188"/>
                </a:lnTo>
                <a:lnTo>
                  <a:pt x="187615" y="16315"/>
                </a:lnTo>
                <a:lnTo>
                  <a:pt x="148256" y="35721"/>
                </a:lnTo>
                <a:lnTo>
                  <a:pt x="112312" y="61747"/>
                </a:lnTo>
                <a:lnTo>
                  <a:pt x="80348" y="93735"/>
                </a:lnTo>
                <a:lnTo>
                  <a:pt x="52929" y="131026"/>
                </a:lnTo>
                <a:lnTo>
                  <a:pt x="30619" y="172960"/>
                </a:lnTo>
                <a:lnTo>
                  <a:pt x="13985" y="218880"/>
                </a:lnTo>
                <a:lnTo>
                  <a:pt x="3590" y="268126"/>
                </a:lnTo>
                <a:lnTo>
                  <a:pt x="0" y="320040"/>
                </a:lnTo>
                <a:lnTo>
                  <a:pt x="3590" y="371953"/>
                </a:lnTo>
                <a:lnTo>
                  <a:pt x="13985" y="421199"/>
                </a:lnTo>
                <a:lnTo>
                  <a:pt x="30619" y="467119"/>
                </a:lnTo>
                <a:lnTo>
                  <a:pt x="52929" y="509053"/>
                </a:lnTo>
                <a:lnTo>
                  <a:pt x="80348" y="546344"/>
                </a:lnTo>
                <a:lnTo>
                  <a:pt x="112312" y="578332"/>
                </a:lnTo>
                <a:lnTo>
                  <a:pt x="148256" y="604358"/>
                </a:lnTo>
                <a:lnTo>
                  <a:pt x="187615" y="623764"/>
                </a:lnTo>
                <a:lnTo>
                  <a:pt x="229824" y="635891"/>
                </a:lnTo>
                <a:lnTo>
                  <a:pt x="274320" y="640080"/>
                </a:lnTo>
                <a:lnTo>
                  <a:pt x="318815" y="635891"/>
                </a:lnTo>
                <a:lnTo>
                  <a:pt x="361024" y="623764"/>
                </a:lnTo>
                <a:lnTo>
                  <a:pt x="400383" y="604358"/>
                </a:lnTo>
                <a:lnTo>
                  <a:pt x="436327" y="578332"/>
                </a:lnTo>
                <a:lnTo>
                  <a:pt x="468291" y="546344"/>
                </a:lnTo>
                <a:lnTo>
                  <a:pt x="495710" y="509053"/>
                </a:lnTo>
                <a:lnTo>
                  <a:pt x="518020" y="467119"/>
                </a:lnTo>
                <a:lnTo>
                  <a:pt x="534654" y="421199"/>
                </a:lnTo>
                <a:lnTo>
                  <a:pt x="545049" y="371953"/>
                </a:lnTo>
                <a:lnTo>
                  <a:pt x="548640" y="320040"/>
                </a:lnTo>
                <a:lnTo>
                  <a:pt x="545049" y="268126"/>
                </a:lnTo>
                <a:lnTo>
                  <a:pt x="534654" y="218880"/>
                </a:lnTo>
                <a:lnTo>
                  <a:pt x="518020" y="172960"/>
                </a:lnTo>
                <a:lnTo>
                  <a:pt x="495710" y="131026"/>
                </a:lnTo>
                <a:lnTo>
                  <a:pt x="468291" y="93735"/>
                </a:lnTo>
                <a:lnTo>
                  <a:pt x="436327" y="61747"/>
                </a:lnTo>
                <a:lnTo>
                  <a:pt x="400383" y="35721"/>
                </a:lnTo>
                <a:lnTo>
                  <a:pt x="361024" y="16315"/>
                </a:lnTo>
                <a:lnTo>
                  <a:pt x="318815" y="4188"/>
                </a:lnTo>
                <a:lnTo>
                  <a:pt x="274320" y="0"/>
                </a:lnTo>
                <a:close/>
              </a:path>
            </a:pathLst>
          </a:custGeom>
          <a:solidFill>
            <a:srgbClr val="000000"/>
          </a:solidFill>
        </p:spPr>
        <p:txBody>
          <a:bodyPr wrap="square" lIns="0" tIns="0" rIns="0" bIns="0" rtlCol="0"/>
          <a:lstStyle/>
          <a:p>
            <a:endParaRPr/>
          </a:p>
        </p:txBody>
      </p:sp>
      <p:sp>
        <p:nvSpPr>
          <p:cNvPr id="11" name="object 11"/>
          <p:cNvSpPr txBox="1"/>
          <p:nvPr/>
        </p:nvSpPr>
        <p:spPr>
          <a:xfrm>
            <a:off x="774498" y="4220709"/>
            <a:ext cx="223520" cy="45275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FFFF"/>
                </a:solidFill>
                <a:latin typeface="Arial"/>
                <a:cs typeface="Arial"/>
              </a:rPr>
              <a:t>3</a:t>
            </a:r>
            <a:endParaRPr sz="2800">
              <a:latin typeface="Arial"/>
              <a:cs typeface="Arial"/>
            </a:endParaRPr>
          </a:p>
        </p:txBody>
      </p:sp>
      <p:sp>
        <p:nvSpPr>
          <p:cNvPr id="12" name="object 12"/>
          <p:cNvSpPr txBox="1">
            <a:spLocks noGrp="1"/>
          </p:cNvSpPr>
          <p:nvPr>
            <p:ph type="title"/>
          </p:nvPr>
        </p:nvSpPr>
        <p:spPr>
          <a:xfrm>
            <a:off x="2071687" y="756915"/>
            <a:ext cx="8129905" cy="1122680"/>
          </a:xfrm>
          <a:prstGeom prst="rect">
            <a:avLst/>
          </a:prstGeom>
        </p:spPr>
        <p:txBody>
          <a:bodyPr vert="horz" wrap="square" lIns="0" tIns="12700" rIns="0" bIns="0" rtlCol="0">
            <a:spAutoFit/>
          </a:bodyPr>
          <a:lstStyle/>
          <a:p>
            <a:pPr marL="1116965" marR="5080" indent="-1104900">
              <a:lnSpc>
                <a:spcPct val="100000"/>
              </a:lnSpc>
              <a:spcBef>
                <a:spcPts val="100"/>
              </a:spcBef>
            </a:pPr>
            <a:r>
              <a:rPr sz="3600" spc="-5" dirty="0">
                <a:solidFill>
                  <a:srgbClr val="000000"/>
                </a:solidFill>
              </a:rPr>
              <a:t>WHEN </a:t>
            </a:r>
            <a:r>
              <a:rPr sz="3600" dirty="0">
                <a:solidFill>
                  <a:srgbClr val="000000"/>
                </a:solidFill>
              </a:rPr>
              <a:t>A </a:t>
            </a:r>
            <a:r>
              <a:rPr sz="3600" spc="-5" dirty="0">
                <a:solidFill>
                  <a:srgbClr val="BB8542"/>
                </a:solidFill>
              </a:rPr>
              <a:t>PENETRATING </a:t>
            </a:r>
            <a:r>
              <a:rPr sz="3600" dirty="0">
                <a:solidFill>
                  <a:srgbClr val="BB8542"/>
                </a:solidFill>
              </a:rPr>
              <a:t>EYE </a:t>
            </a:r>
            <a:r>
              <a:rPr sz="3600" spc="-5" dirty="0">
                <a:solidFill>
                  <a:srgbClr val="BB8542"/>
                </a:solidFill>
              </a:rPr>
              <a:t>INJURY </a:t>
            </a:r>
            <a:r>
              <a:rPr sz="3600" spc="-990" dirty="0">
                <a:solidFill>
                  <a:srgbClr val="BB8542"/>
                </a:solidFill>
              </a:rPr>
              <a:t> </a:t>
            </a:r>
            <a:r>
              <a:rPr sz="3600" dirty="0">
                <a:solidFill>
                  <a:srgbClr val="000000"/>
                </a:solidFill>
              </a:rPr>
              <a:t>IS</a:t>
            </a:r>
            <a:r>
              <a:rPr sz="3600" spc="-15" dirty="0">
                <a:solidFill>
                  <a:srgbClr val="000000"/>
                </a:solidFill>
              </a:rPr>
              <a:t> </a:t>
            </a:r>
            <a:r>
              <a:rPr sz="3600" spc="-5" dirty="0">
                <a:solidFill>
                  <a:srgbClr val="000000"/>
                </a:solidFill>
              </a:rPr>
              <a:t>NOTED </a:t>
            </a:r>
            <a:r>
              <a:rPr sz="3600" dirty="0">
                <a:solidFill>
                  <a:srgbClr val="000000"/>
                </a:solidFill>
              </a:rPr>
              <a:t>OR</a:t>
            </a:r>
            <a:r>
              <a:rPr sz="3600" spc="-10" dirty="0">
                <a:solidFill>
                  <a:srgbClr val="000000"/>
                </a:solidFill>
              </a:rPr>
              <a:t> </a:t>
            </a:r>
            <a:r>
              <a:rPr sz="3600" dirty="0">
                <a:solidFill>
                  <a:srgbClr val="000000"/>
                </a:solidFill>
              </a:rPr>
              <a:t>SUSPECTED</a:t>
            </a:r>
            <a:endParaRPr sz="3600"/>
          </a:p>
        </p:txBody>
      </p:sp>
      <p:sp>
        <p:nvSpPr>
          <p:cNvPr id="13" name="object 13"/>
          <p:cNvSpPr/>
          <p:nvPr/>
        </p:nvSpPr>
        <p:spPr>
          <a:xfrm>
            <a:off x="6506718" y="6012179"/>
            <a:ext cx="720090" cy="720090"/>
          </a:xfrm>
          <a:custGeom>
            <a:avLst/>
            <a:gdLst/>
            <a:ahLst/>
            <a:cxnLst/>
            <a:rect l="l" t="t" r="r" b="b"/>
            <a:pathLst>
              <a:path w="720090" h="720090">
                <a:moveTo>
                  <a:pt x="360045" y="0"/>
                </a:move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5"/>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90"/>
                </a:lnTo>
                <a:lnTo>
                  <a:pt x="408900" y="716803"/>
                </a:lnTo>
                <a:lnTo>
                  <a:pt x="455758" y="707228"/>
                </a:lnTo>
                <a:lnTo>
                  <a:pt x="500189" y="691795"/>
                </a:lnTo>
                <a:lnTo>
                  <a:pt x="541765" y="670932"/>
                </a:lnTo>
                <a:lnTo>
                  <a:pt x="580056" y="645069"/>
                </a:lnTo>
                <a:lnTo>
                  <a:pt x="614633" y="614633"/>
                </a:lnTo>
                <a:lnTo>
                  <a:pt x="645069" y="580056"/>
                </a:lnTo>
                <a:lnTo>
                  <a:pt x="670932" y="541765"/>
                </a:lnTo>
                <a:lnTo>
                  <a:pt x="691795" y="500189"/>
                </a:lnTo>
                <a:lnTo>
                  <a:pt x="707228" y="455758"/>
                </a:lnTo>
                <a:lnTo>
                  <a:pt x="716803" y="408900"/>
                </a:lnTo>
                <a:lnTo>
                  <a:pt x="720090" y="360045"/>
                </a:lnTo>
                <a:lnTo>
                  <a:pt x="716803" y="311189"/>
                </a:lnTo>
                <a:lnTo>
                  <a:pt x="707228" y="264331"/>
                </a:lnTo>
                <a:lnTo>
                  <a:pt x="691795" y="219900"/>
                </a:lnTo>
                <a:lnTo>
                  <a:pt x="670932" y="178324"/>
                </a:lnTo>
                <a:lnTo>
                  <a:pt x="645069" y="140033"/>
                </a:lnTo>
                <a:lnTo>
                  <a:pt x="614633" y="105456"/>
                </a:lnTo>
                <a:lnTo>
                  <a:pt x="580056" y="75020"/>
                </a:lnTo>
                <a:lnTo>
                  <a:pt x="541765" y="49157"/>
                </a:lnTo>
                <a:lnTo>
                  <a:pt x="500189" y="28294"/>
                </a:lnTo>
                <a:lnTo>
                  <a:pt x="455758" y="12861"/>
                </a:lnTo>
                <a:lnTo>
                  <a:pt x="408900" y="3286"/>
                </a:lnTo>
                <a:lnTo>
                  <a:pt x="360045" y="0"/>
                </a:lnTo>
                <a:close/>
              </a:path>
            </a:pathLst>
          </a:custGeom>
          <a:solidFill>
            <a:srgbClr val="764666"/>
          </a:solidFill>
        </p:spPr>
        <p:txBody>
          <a:bodyPr wrap="square" lIns="0" tIns="0" rIns="0" bIns="0" rtlCol="0"/>
          <a:lstStyle/>
          <a:p>
            <a:endParaRPr/>
          </a:p>
        </p:txBody>
      </p:sp>
      <p:grpSp>
        <p:nvGrpSpPr>
          <p:cNvPr id="14" name="object 14"/>
          <p:cNvGrpSpPr/>
          <p:nvPr/>
        </p:nvGrpSpPr>
        <p:grpSpPr>
          <a:xfrm>
            <a:off x="6594347" y="1530108"/>
            <a:ext cx="5598160" cy="4396740"/>
            <a:chOff x="6594347" y="1530108"/>
            <a:chExt cx="5598160" cy="4396740"/>
          </a:xfrm>
        </p:grpSpPr>
        <p:pic>
          <p:nvPicPr>
            <p:cNvPr id="15" name="object 15"/>
            <p:cNvPicPr/>
            <p:nvPr/>
          </p:nvPicPr>
          <p:blipFill>
            <a:blip r:embed="rId4" cstate="print"/>
            <a:stretch>
              <a:fillRect/>
            </a:stretch>
          </p:blipFill>
          <p:spPr>
            <a:xfrm>
              <a:off x="8517635" y="1530108"/>
              <a:ext cx="3674364" cy="3683494"/>
            </a:xfrm>
            <a:prstGeom prst="rect">
              <a:avLst/>
            </a:prstGeom>
          </p:spPr>
        </p:pic>
        <p:pic>
          <p:nvPicPr>
            <p:cNvPr id="16" name="object 16"/>
            <p:cNvPicPr/>
            <p:nvPr/>
          </p:nvPicPr>
          <p:blipFill>
            <a:blip r:embed="rId5" cstate="print"/>
            <a:stretch>
              <a:fillRect/>
            </a:stretch>
          </p:blipFill>
          <p:spPr>
            <a:xfrm>
              <a:off x="8711945" y="1724406"/>
              <a:ext cx="3096767" cy="3096767"/>
            </a:xfrm>
            <a:prstGeom prst="rect">
              <a:avLst/>
            </a:prstGeom>
          </p:spPr>
        </p:pic>
        <p:pic>
          <p:nvPicPr>
            <p:cNvPr id="17" name="object 17"/>
            <p:cNvPicPr/>
            <p:nvPr/>
          </p:nvPicPr>
          <p:blipFill>
            <a:blip r:embed="rId6" cstate="print"/>
            <a:stretch>
              <a:fillRect/>
            </a:stretch>
          </p:blipFill>
          <p:spPr>
            <a:xfrm>
              <a:off x="6594347" y="2027694"/>
              <a:ext cx="3260572" cy="3471659"/>
            </a:xfrm>
            <a:prstGeom prst="rect">
              <a:avLst/>
            </a:prstGeom>
          </p:spPr>
        </p:pic>
        <p:pic>
          <p:nvPicPr>
            <p:cNvPr id="18" name="object 18"/>
            <p:cNvPicPr/>
            <p:nvPr/>
          </p:nvPicPr>
          <p:blipFill>
            <a:blip r:embed="rId7" cstate="print"/>
            <a:stretch>
              <a:fillRect/>
            </a:stretch>
          </p:blipFill>
          <p:spPr>
            <a:xfrm>
              <a:off x="6788873" y="2221915"/>
              <a:ext cx="2674277" cy="2885655"/>
            </a:xfrm>
            <a:prstGeom prst="rect">
              <a:avLst/>
            </a:prstGeom>
          </p:spPr>
        </p:pic>
        <p:sp>
          <p:nvSpPr>
            <p:cNvPr id="19" name="object 19"/>
            <p:cNvSpPr/>
            <p:nvPr/>
          </p:nvSpPr>
          <p:spPr>
            <a:xfrm>
              <a:off x="7766684" y="4929760"/>
              <a:ext cx="4130040" cy="988060"/>
            </a:xfrm>
            <a:custGeom>
              <a:avLst/>
              <a:gdLst/>
              <a:ahLst/>
              <a:cxnLst/>
              <a:rect l="l" t="t" r="r" b="b"/>
              <a:pathLst>
                <a:path w="4130040" h="988060">
                  <a:moveTo>
                    <a:pt x="4040606" y="0"/>
                  </a:moveTo>
                  <a:lnTo>
                    <a:pt x="89433" y="0"/>
                  </a:lnTo>
                  <a:lnTo>
                    <a:pt x="54622" y="7028"/>
                  </a:lnTo>
                  <a:lnTo>
                    <a:pt x="26195" y="26195"/>
                  </a:lnTo>
                  <a:lnTo>
                    <a:pt x="7028" y="54622"/>
                  </a:lnTo>
                  <a:lnTo>
                    <a:pt x="0" y="89433"/>
                  </a:lnTo>
                  <a:lnTo>
                    <a:pt x="0" y="898118"/>
                  </a:lnTo>
                  <a:lnTo>
                    <a:pt x="7028" y="932929"/>
                  </a:lnTo>
                  <a:lnTo>
                    <a:pt x="26195" y="961356"/>
                  </a:lnTo>
                  <a:lnTo>
                    <a:pt x="54622" y="980523"/>
                  </a:lnTo>
                  <a:lnTo>
                    <a:pt x="89433" y="987552"/>
                  </a:lnTo>
                  <a:lnTo>
                    <a:pt x="4040606" y="987552"/>
                  </a:lnTo>
                  <a:lnTo>
                    <a:pt x="4075417" y="980523"/>
                  </a:lnTo>
                  <a:lnTo>
                    <a:pt x="4103844" y="961356"/>
                  </a:lnTo>
                  <a:lnTo>
                    <a:pt x="4123011" y="932929"/>
                  </a:lnTo>
                  <a:lnTo>
                    <a:pt x="4130040" y="898118"/>
                  </a:lnTo>
                  <a:lnTo>
                    <a:pt x="4130040" y="89433"/>
                  </a:lnTo>
                  <a:lnTo>
                    <a:pt x="4123011" y="54622"/>
                  </a:lnTo>
                  <a:lnTo>
                    <a:pt x="4103844" y="26195"/>
                  </a:lnTo>
                  <a:lnTo>
                    <a:pt x="4075417" y="7028"/>
                  </a:lnTo>
                  <a:lnTo>
                    <a:pt x="4040606" y="0"/>
                  </a:lnTo>
                  <a:close/>
                </a:path>
              </a:pathLst>
            </a:custGeom>
            <a:solidFill>
              <a:srgbClr val="FFF4D2"/>
            </a:solidFill>
          </p:spPr>
          <p:txBody>
            <a:bodyPr wrap="square" lIns="0" tIns="0" rIns="0" bIns="0" rtlCol="0"/>
            <a:lstStyle/>
            <a:p>
              <a:endParaRPr/>
            </a:p>
          </p:txBody>
        </p:sp>
        <p:sp>
          <p:nvSpPr>
            <p:cNvPr id="20" name="object 20"/>
            <p:cNvSpPr/>
            <p:nvPr/>
          </p:nvSpPr>
          <p:spPr>
            <a:xfrm>
              <a:off x="7766684" y="4929760"/>
              <a:ext cx="4130040" cy="988060"/>
            </a:xfrm>
            <a:custGeom>
              <a:avLst/>
              <a:gdLst/>
              <a:ahLst/>
              <a:cxnLst/>
              <a:rect l="l" t="t" r="r" b="b"/>
              <a:pathLst>
                <a:path w="4130040" h="988060">
                  <a:moveTo>
                    <a:pt x="0" y="89433"/>
                  </a:moveTo>
                  <a:lnTo>
                    <a:pt x="7028" y="54622"/>
                  </a:lnTo>
                  <a:lnTo>
                    <a:pt x="26195" y="26195"/>
                  </a:lnTo>
                  <a:lnTo>
                    <a:pt x="54622" y="7028"/>
                  </a:lnTo>
                  <a:lnTo>
                    <a:pt x="89433" y="0"/>
                  </a:lnTo>
                  <a:lnTo>
                    <a:pt x="4040606" y="0"/>
                  </a:lnTo>
                  <a:lnTo>
                    <a:pt x="4075417" y="7028"/>
                  </a:lnTo>
                  <a:lnTo>
                    <a:pt x="4103844" y="26195"/>
                  </a:lnTo>
                  <a:lnTo>
                    <a:pt x="4123011" y="54622"/>
                  </a:lnTo>
                  <a:lnTo>
                    <a:pt x="4130040" y="89433"/>
                  </a:lnTo>
                  <a:lnTo>
                    <a:pt x="4130040" y="898118"/>
                  </a:lnTo>
                  <a:lnTo>
                    <a:pt x="4123011" y="932929"/>
                  </a:lnTo>
                  <a:lnTo>
                    <a:pt x="4103844" y="961356"/>
                  </a:lnTo>
                  <a:lnTo>
                    <a:pt x="4075417" y="980523"/>
                  </a:lnTo>
                  <a:lnTo>
                    <a:pt x="4040606" y="987552"/>
                  </a:lnTo>
                  <a:lnTo>
                    <a:pt x="89433" y="987552"/>
                  </a:lnTo>
                  <a:lnTo>
                    <a:pt x="54622" y="980523"/>
                  </a:lnTo>
                  <a:lnTo>
                    <a:pt x="26195" y="961356"/>
                  </a:lnTo>
                  <a:lnTo>
                    <a:pt x="7028" y="932929"/>
                  </a:lnTo>
                  <a:lnTo>
                    <a:pt x="0" y="898118"/>
                  </a:lnTo>
                  <a:lnTo>
                    <a:pt x="0" y="89433"/>
                  </a:lnTo>
                  <a:close/>
                </a:path>
              </a:pathLst>
            </a:custGeom>
            <a:ln w="19050">
              <a:solidFill>
                <a:srgbClr val="CD9146"/>
              </a:solidFill>
            </a:ln>
          </p:spPr>
          <p:txBody>
            <a:bodyPr wrap="square" lIns="0" tIns="0" rIns="0" bIns="0" rtlCol="0"/>
            <a:lstStyle/>
            <a:p>
              <a:endParaRPr/>
            </a:p>
          </p:txBody>
        </p:sp>
      </p:grpSp>
      <p:sp>
        <p:nvSpPr>
          <p:cNvPr id="21" name="object 21"/>
          <p:cNvSpPr txBox="1"/>
          <p:nvPr/>
        </p:nvSpPr>
        <p:spPr>
          <a:xfrm>
            <a:off x="8700737" y="5017109"/>
            <a:ext cx="3060065" cy="757555"/>
          </a:xfrm>
          <a:prstGeom prst="rect">
            <a:avLst/>
          </a:prstGeom>
        </p:spPr>
        <p:txBody>
          <a:bodyPr vert="horz" wrap="square" lIns="0" tIns="12700" rIns="0" bIns="0" rtlCol="0">
            <a:spAutoFit/>
          </a:bodyPr>
          <a:lstStyle/>
          <a:p>
            <a:pPr marL="12700" marR="5080">
              <a:lnSpc>
                <a:spcPct val="100000"/>
              </a:lnSpc>
              <a:spcBef>
                <a:spcPts val="100"/>
              </a:spcBef>
            </a:pPr>
            <a:r>
              <a:rPr sz="1600" b="1" spc="-5" dirty="0">
                <a:latin typeface="Arial"/>
                <a:cs typeface="Arial"/>
              </a:rPr>
              <a:t>REMEMBER </a:t>
            </a:r>
            <a:r>
              <a:rPr sz="1600" spc="-5" dirty="0">
                <a:latin typeface="Arial MT"/>
                <a:cs typeface="Arial MT"/>
              </a:rPr>
              <a:t>ALL suspected </a:t>
            </a:r>
            <a:r>
              <a:rPr sz="1600" dirty="0">
                <a:latin typeface="Arial MT"/>
                <a:cs typeface="Arial MT"/>
              </a:rPr>
              <a:t> </a:t>
            </a:r>
            <a:r>
              <a:rPr sz="1600" spc="-5" dirty="0">
                <a:latin typeface="Arial MT"/>
                <a:cs typeface="Arial MT"/>
              </a:rPr>
              <a:t>penetrating eye injuries should be </a:t>
            </a:r>
            <a:r>
              <a:rPr sz="1600" spc="-430" dirty="0">
                <a:latin typeface="Arial MT"/>
                <a:cs typeface="Arial MT"/>
              </a:rPr>
              <a:t> </a:t>
            </a:r>
            <a:r>
              <a:rPr sz="1600" spc="-5" dirty="0">
                <a:latin typeface="Arial MT"/>
                <a:cs typeface="Arial MT"/>
              </a:rPr>
              <a:t>evacuated</a:t>
            </a:r>
            <a:r>
              <a:rPr sz="1600" spc="-10" dirty="0">
                <a:latin typeface="Arial MT"/>
                <a:cs typeface="Arial MT"/>
              </a:rPr>
              <a:t> </a:t>
            </a:r>
            <a:r>
              <a:rPr sz="1600" spc="-5" dirty="0">
                <a:latin typeface="Arial MT"/>
                <a:cs typeface="Arial MT"/>
              </a:rPr>
              <a:t>as soon</a:t>
            </a:r>
            <a:r>
              <a:rPr sz="1600" dirty="0">
                <a:latin typeface="Arial MT"/>
                <a:cs typeface="Arial MT"/>
              </a:rPr>
              <a:t> </a:t>
            </a:r>
            <a:r>
              <a:rPr sz="1600" spc="-5" dirty="0">
                <a:latin typeface="Arial MT"/>
                <a:cs typeface="Arial MT"/>
              </a:rPr>
              <a:t>as possible</a:t>
            </a:r>
            <a:endParaRPr sz="1600">
              <a:latin typeface="Arial MT"/>
              <a:cs typeface="Arial MT"/>
            </a:endParaRPr>
          </a:p>
        </p:txBody>
      </p:sp>
      <p:pic>
        <p:nvPicPr>
          <p:cNvPr id="22" name="object 22"/>
          <p:cNvPicPr/>
          <p:nvPr/>
        </p:nvPicPr>
        <p:blipFill>
          <a:blip r:embed="rId8" cstate="print"/>
          <a:stretch>
            <a:fillRect/>
          </a:stretch>
        </p:blipFill>
        <p:spPr>
          <a:xfrm>
            <a:off x="7992618" y="5157978"/>
            <a:ext cx="629399" cy="548639"/>
          </a:xfrm>
          <a:prstGeom prst="rect">
            <a:avLst/>
          </a:prstGeom>
        </p:spPr>
      </p:pic>
      <p:sp>
        <p:nvSpPr>
          <p:cNvPr id="23" name="object 23"/>
          <p:cNvSpPr txBox="1"/>
          <p:nvPr/>
        </p:nvSpPr>
        <p:spPr>
          <a:xfrm>
            <a:off x="1349175" y="4145565"/>
            <a:ext cx="5699760" cy="2475230"/>
          </a:xfrm>
          <a:prstGeom prst="rect">
            <a:avLst/>
          </a:prstGeom>
        </p:spPr>
        <p:txBody>
          <a:bodyPr vert="horz" wrap="square" lIns="0" tIns="12700" rIns="0" bIns="0" rtlCol="0">
            <a:spAutoFit/>
          </a:bodyPr>
          <a:lstStyle/>
          <a:p>
            <a:pPr marL="32384" marR="45720">
              <a:lnSpc>
                <a:spcPct val="100000"/>
              </a:lnSpc>
              <a:spcBef>
                <a:spcPts val="100"/>
              </a:spcBef>
            </a:pPr>
            <a:r>
              <a:rPr sz="1800" b="1" spc="-5" dirty="0">
                <a:solidFill>
                  <a:srgbClr val="C28845"/>
                </a:solidFill>
                <a:latin typeface="Arial"/>
                <a:cs typeface="Arial"/>
              </a:rPr>
              <a:t>ADMINISTER</a:t>
            </a:r>
            <a:r>
              <a:rPr sz="1800" b="1" dirty="0">
                <a:solidFill>
                  <a:srgbClr val="C28845"/>
                </a:solidFill>
                <a:latin typeface="Arial"/>
                <a:cs typeface="Arial"/>
              </a:rPr>
              <a:t> </a:t>
            </a:r>
            <a:r>
              <a:rPr sz="1800" spc="-5" dirty="0">
                <a:latin typeface="Arial MT"/>
                <a:cs typeface="Arial MT"/>
              </a:rPr>
              <a:t>the</a:t>
            </a:r>
            <a:r>
              <a:rPr sz="1800" dirty="0">
                <a:latin typeface="Arial MT"/>
                <a:cs typeface="Arial MT"/>
              </a:rPr>
              <a:t> </a:t>
            </a:r>
            <a:r>
              <a:rPr sz="1800" spc="-5" dirty="0">
                <a:latin typeface="Arial MT"/>
                <a:cs typeface="Arial MT"/>
              </a:rPr>
              <a:t>casualty’s complete </a:t>
            </a:r>
            <a:r>
              <a:rPr sz="1800" b="1" spc="-5" dirty="0">
                <a:latin typeface="Arial"/>
                <a:cs typeface="Arial"/>
              </a:rPr>
              <a:t>Combat</a:t>
            </a:r>
            <a:r>
              <a:rPr sz="1800" b="1" dirty="0">
                <a:latin typeface="Arial"/>
                <a:cs typeface="Arial"/>
              </a:rPr>
              <a:t> </a:t>
            </a:r>
            <a:r>
              <a:rPr sz="1800" b="1" spc="-5" dirty="0">
                <a:latin typeface="Arial"/>
                <a:cs typeface="Arial"/>
              </a:rPr>
              <a:t>Wound </a:t>
            </a:r>
            <a:r>
              <a:rPr sz="1800" b="1" spc="-484" dirty="0">
                <a:latin typeface="Arial"/>
                <a:cs typeface="Arial"/>
              </a:rPr>
              <a:t> </a:t>
            </a:r>
            <a:r>
              <a:rPr sz="1800" b="1" spc="-5" dirty="0">
                <a:latin typeface="Arial"/>
                <a:cs typeface="Arial"/>
              </a:rPr>
              <a:t>Medication</a:t>
            </a:r>
            <a:r>
              <a:rPr sz="1800" b="1" dirty="0">
                <a:latin typeface="Arial"/>
                <a:cs typeface="Arial"/>
              </a:rPr>
              <a:t> </a:t>
            </a:r>
            <a:r>
              <a:rPr sz="1800" b="1" spc="-5" dirty="0">
                <a:latin typeface="Arial"/>
                <a:cs typeface="Arial"/>
              </a:rPr>
              <a:t>Pack</a:t>
            </a:r>
            <a:r>
              <a:rPr sz="1800" b="1" spc="-10" dirty="0">
                <a:latin typeface="Arial"/>
                <a:cs typeface="Arial"/>
              </a:rPr>
              <a:t> </a:t>
            </a:r>
            <a:r>
              <a:rPr sz="1800" b="1" spc="-5" dirty="0">
                <a:latin typeface="Arial"/>
                <a:cs typeface="Arial"/>
              </a:rPr>
              <a:t>(CWMP)</a:t>
            </a:r>
            <a:r>
              <a:rPr sz="1800" b="1" dirty="0">
                <a:latin typeface="Arial"/>
                <a:cs typeface="Arial"/>
              </a:rPr>
              <a:t> </a:t>
            </a:r>
            <a:r>
              <a:rPr sz="1800" b="1" spc="-5" dirty="0">
                <a:latin typeface="Arial"/>
                <a:cs typeface="Arial"/>
              </a:rPr>
              <a:t>or</a:t>
            </a:r>
            <a:r>
              <a:rPr sz="1800" b="1" dirty="0">
                <a:latin typeface="Arial"/>
                <a:cs typeface="Arial"/>
              </a:rPr>
              <a:t> </a:t>
            </a:r>
            <a:r>
              <a:rPr sz="1800" b="1" spc="-5" dirty="0">
                <a:latin typeface="Arial"/>
                <a:cs typeface="Arial"/>
              </a:rPr>
              <a:t>IV/IO/IM</a:t>
            </a:r>
            <a:r>
              <a:rPr sz="1800" b="1" spc="10" dirty="0">
                <a:latin typeface="Arial"/>
                <a:cs typeface="Arial"/>
              </a:rPr>
              <a:t> </a:t>
            </a:r>
            <a:r>
              <a:rPr sz="1800" b="1" spc="-5" dirty="0">
                <a:latin typeface="Arial"/>
                <a:cs typeface="Arial"/>
              </a:rPr>
              <a:t>antibiotics </a:t>
            </a:r>
            <a:r>
              <a:rPr sz="1800" dirty="0">
                <a:latin typeface="Arial MT"/>
                <a:cs typeface="Arial MT"/>
              </a:rPr>
              <a:t>if </a:t>
            </a:r>
            <a:r>
              <a:rPr sz="1800" spc="5" dirty="0">
                <a:latin typeface="Arial MT"/>
                <a:cs typeface="Arial MT"/>
              </a:rPr>
              <a:t> </a:t>
            </a:r>
            <a:r>
              <a:rPr sz="1800" dirty="0">
                <a:latin typeface="Arial MT"/>
                <a:cs typeface="Arial MT"/>
              </a:rPr>
              <a:t>unable</a:t>
            </a:r>
            <a:r>
              <a:rPr sz="1800" spc="-20" dirty="0">
                <a:latin typeface="Arial MT"/>
                <a:cs typeface="Arial MT"/>
              </a:rPr>
              <a:t> </a:t>
            </a:r>
            <a:r>
              <a:rPr sz="1800" spc="-5" dirty="0">
                <a:latin typeface="Arial MT"/>
                <a:cs typeface="Arial MT"/>
              </a:rPr>
              <a:t>to</a:t>
            </a:r>
            <a:r>
              <a:rPr sz="1800" spc="5" dirty="0">
                <a:latin typeface="Arial MT"/>
                <a:cs typeface="Arial MT"/>
              </a:rPr>
              <a:t> </a:t>
            </a:r>
            <a:r>
              <a:rPr sz="1800" dirty="0">
                <a:latin typeface="Arial MT"/>
                <a:cs typeface="Arial MT"/>
              </a:rPr>
              <a:t>swallow</a:t>
            </a:r>
            <a:endParaRPr sz="1800">
              <a:latin typeface="Arial MT"/>
              <a:cs typeface="Arial MT"/>
            </a:endParaRPr>
          </a:p>
          <a:p>
            <a:pPr marL="12700" marR="610870">
              <a:lnSpc>
                <a:spcPct val="100000"/>
              </a:lnSpc>
              <a:spcBef>
                <a:spcPts val="1305"/>
              </a:spcBef>
            </a:pPr>
            <a:r>
              <a:rPr sz="1800" b="1" dirty="0">
                <a:solidFill>
                  <a:srgbClr val="BB8542"/>
                </a:solidFill>
                <a:latin typeface="Arial"/>
                <a:cs typeface="Arial"/>
              </a:rPr>
              <a:t>REMEMBER </a:t>
            </a:r>
            <a:r>
              <a:rPr sz="1800" b="1" spc="-5" dirty="0">
                <a:latin typeface="Arial"/>
                <a:cs typeface="Arial"/>
              </a:rPr>
              <a:t>Document </a:t>
            </a:r>
            <a:r>
              <a:rPr sz="1800" dirty="0">
                <a:latin typeface="Arial MT"/>
                <a:cs typeface="Arial MT"/>
              </a:rPr>
              <a:t>all </a:t>
            </a:r>
            <a:r>
              <a:rPr sz="1800" spc="-5" dirty="0">
                <a:latin typeface="Arial MT"/>
                <a:cs typeface="Arial MT"/>
              </a:rPr>
              <a:t>findings (including </a:t>
            </a:r>
            <a:r>
              <a:rPr sz="1800" dirty="0">
                <a:latin typeface="Arial MT"/>
                <a:cs typeface="Arial MT"/>
              </a:rPr>
              <a:t> </a:t>
            </a:r>
            <a:r>
              <a:rPr sz="1800" spc="-5" dirty="0">
                <a:latin typeface="Arial MT"/>
                <a:cs typeface="Arial MT"/>
              </a:rPr>
              <a:t>visual acuity) </a:t>
            </a:r>
            <a:r>
              <a:rPr sz="1800" dirty="0">
                <a:latin typeface="Arial MT"/>
                <a:cs typeface="Arial MT"/>
              </a:rPr>
              <a:t>and </a:t>
            </a:r>
            <a:r>
              <a:rPr sz="1800" spc="-5" dirty="0">
                <a:latin typeface="Arial MT"/>
                <a:cs typeface="Arial MT"/>
              </a:rPr>
              <a:t>treatments </a:t>
            </a:r>
            <a:r>
              <a:rPr sz="1800" dirty="0">
                <a:latin typeface="Arial MT"/>
                <a:cs typeface="Arial MT"/>
              </a:rPr>
              <a:t>on </a:t>
            </a:r>
            <a:r>
              <a:rPr sz="1800" spc="-5" dirty="0">
                <a:latin typeface="Arial MT"/>
                <a:cs typeface="Arial MT"/>
              </a:rPr>
              <a:t>the casualty’s </a:t>
            </a:r>
            <a:r>
              <a:rPr sz="1800" b="1" dirty="0">
                <a:latin typeface="Arial"/>
                <a:cs typeface="Arial"/>
              </a:rPr>
              <a:t>DD </a:t>
            </a:r>
            <a:r>
              <a:rPr sz="1800" b="1" spc="-490" dirty="0">
                <a:latin typeface="Arial"/>
                <a:cs typeface="Arial"/>
              </a:rPr>
              <a:t> </a:t>
            </a:r>
            <a:r>
              <a:rPr sz="1800" b="1" spc="-5" dirty="0">
                <a:latin typeface="Arial"/>
                <a:cs typeface="Arial"/>
              </a:rPr>
              <a:t>Form</a:t>
            </a:r>
            <a:r>
              <a:rPr sz="1800" b="1" spc="-10" dirty="0">
                <a:latin typeface="Arial"/>
                <a:cs typeface="Arial"/>
              </a:rPr>
              <a:t> </a:t>
            </a:r>
            <a:r>
              <a:rPr sz="1800" b="1" dirty="0">
                <a:latin typeface="Arial"/>
                <a:cs typeface="Arial"/>
              </a:rPr>
              <a:t>1380</a:t>
            </a:r>
            <a:endParaRPr sz="1800">
              <a:latin typeface="Arial"/>
              <a:cs typeface="Arial"/>
            </a:endParaRPr>
          </a:p>
          <a:p>
            <a:pPr marL="3279140">
              <a:lnSpc>
                <a:spcPct val="100000"/>
              </a:lnSpc>
              <a:spcBef>
                <a:spcPts val="1180"/>
              </a:spcBef>
              <a:tabLst>
                <a:tab pos="5347970" algn="l"/>
              </a:tabLst>
            </a:pPr>
            <a:r>
              <a:rPr sz="3200" spc="-5" dirty="0">
                <a:solidFill>
                  <a:srgbClr val="2D3334"/>
                </a:solidFill>
                <a:latin typeface="Arial Black"/>
                <a:cs typeface="Arial Black"/>
              </a:rPr>
              <a:t>M A R C</a:t>
            </a:r>
            <a:r>
              <a:rPr sz="3200" dirty="0">
                <a:solidFill>
                  <a:srgbClr val="2D3334"/>
                </a:solidFill>
                <a:latin typeface="Arial Black"/>
                <a:cs typeface="Arial Black"/>
              </a:rPr>
              <a:t>	</a:t>
            </a:r>
            <a:r>
              <a:rPr sz="4800" spc="-7" baseline="1736" dirty="0">
                <a:solidFill>
                  <a:srgbClr val="FFFFFF"/>
                </a:solidFill>
                <a:latin typeface="Arial Black"/>
                <a:cs typeface="Arial Black"/>
              </a:rPr>
              <a:t>H</a:t>
            </a:r>
            <a:endParaRPr sz="4800" baseline="1736">
              <a:latin typeface="Arial Black"/>
              <a:cs typeface="Arial Black"/>
            </a:endParaRPr>
          </a:p>
        </p:txBody>
      </p:sp>
      <p:sp>
        <p:nvSpPr>
          <p:cNvPr id="24" name="object 24"/>
          <p:cNvSpPr/>
          <p:nvPr/>
        </p:nvSpPr>
        <p:spPr>
          <a:xfrm>
            <a:off x="611886" y="5107685"/>
            <a:ext cx="548640" cy="640080"/>
          </a:xfrm>
          <a:custGeom>
            <a:avLst/>
            <a:gdLst/>
            <a:ahLst/>
            <a:cxnLst/>
            <a:rect l="l" t="t" r="r" b="b"/>
            <a:pathLst>
              <a:path w="548640" h="640079">
                <a:moveTo>
                  <a:pt x="274320" y="0"/>
                </a:moveTo>
                <a:lnTo>
                  <a:pt x="229824" y="4188"/>
                </a:lnTo>
                <a:lnTo>
                  <a:pt x="187615" y="16315"/>
                </a:lnTo>
                <a:lnTo>
                  <a:pt x="148256" y="35721"/>
                </a:lnTo>
                <a:lnTo>
                  <a:pt x="112312" y="61747"/>
                </a:lnTo>
                <a:lnTo>
                  <a:pt x="80348" y="93735"/>
                </a:lnTo>
                <a:lnTo>
                  <a:pt x="52929" y="131026"/>
                </a:lnTo>
                <a:lnTo>
                  <a:pt x="30619" y="172960"/>
                </a:lnTo>
                <a:lnTo>
                  <a:pt x="13985" y="218880"/>
                </a:lnTo>
                <a:lnTo>
                  <a:pt x="3590" y="268126"/>
                </a:lnTo>
                <a:lnTo>
                  <a:pt x="0" y="320039"/>
                </a:lnTo>
                <a:lnTo>
                  <a:pt x="3590" y="371953"/>
                </a:lnTo>
                <a:lnTo>
                  <a:pt x="13985" y="421199"/>
                </a:lnTo>
                <a:lnTo>
                  <a:pt x="30619" y="467119"/>
                </a:lnTo>
                <a:lnTo>
                  <a:pt x="52929" y="509053"/>
                </a:lnTo>
                <a:lnTo>
                  <a:pt x="80348" y="546344"/>
                </a:lnTo>
                <a:lnTo>
                  <a:pt x="112312" y="578332"/>
                </a:lnTo>
                <a:lnTo>
                  <a:pt x="148256" y="604358"/>
                </a:lnTo>
                <a:lnTo>
                  <a:pt x="187615" y="623764"/>
                </a:lnTo>
                <a:lnTo>
                  <a:pt x="229824" y="635891"/>
                </a:lnTo>
                <a:lnTo>
                  <a:pt x="274320" y="640079"/>
                </a:lnTo>
                <a:lnTo>
                  <a:pt x="318815" y="635891"/>
                </a:lnTo>
                <a:lnTo>
                  <a:pt x="361024" y="623764"/>
                </a:lnTo>
                <a:lnTo>
                  <a:pt x="400383" y="604358"/>
                </a:lnTo>
                <a:lnTo>
                  <a:pt x="436327" y="578332"/>
                </a:lnTo>
                <a:lnTo>
                  <a:pt x="468291" y="546344"/>
                </a:lnTo>
                <a:lnTo>
                  <a:pt x="495710" y="509053"/>
                </a:lnTo>
                <a:lnTo>
                  <a:pt x="518020" y="467119"/>
                </a:lnTo>
                <a:lnTo>
                  <a:pt x="534654" y="421199"/>
                </a:lnTo>
                <a:lnTo>
                  <a:pt x="545049" y="371953"/>
                </a:lnTo>
                <a:lnTo>
                  <a:pt x="548640" y="320039"/>
                </a:lnTo>
                <a:lnTo>
                  <a:pt x="545049" y="268126"/>
                </a:lnTo>
                <a:lnTo>
                  <a:pt x="534654" y="218880"/>
                </a:lnTo>
                <a:lnTo>
                  <a:pt x="518020" y="172960"/>
                </a:lnTo>
                <a:lnTo>
                  <a:pt x="495710" y="131026"/>
                </a:lnTo>
                <a:lnTo>
                  <a:pt x="468291" y="93735"/>
                </a:lnTo>
                <a:lnTo>
                  <a:pt x="436327" y="61747"/>
                </a:lnTo>
                <a:lnTo>
                  <a:pt x="400383" y="35721"/>
                </a:lnTo>
                <a:lnTo>
                  <a:pt x="361024" y="16315"/>
                </a:lnTo>
                <a:lnTo>
                  <a:pt x="318815" y="4188"/>
                </a:lnTo>
                <a:lnTo>
                  <a:pt x="274320" y="0"/>
                </a:lnTo>
                <a:close/>
              </a:path>
            </a:pathLst>
          </a:custGeom>
          <a:solidFill>
            <a:srgbClr val="000000"/>
          </a:solidFill>
        </p:spPr>
        <p:txBody>
          <a:bodyPr wrap="square" lIns="0" tIns="0" rIns="0" bIns="0" rtlCol="0"/>
          <a:lstStyle/>
          <a:p>
            <a:endParaRPr/>
          </a:p>
        </p:txBody>
      </p:sp>
      <p:sp>
        <p:nvSpPr>
          <p:cNvPr id="25" name="object 25"/>
          <p:cNvSpPr txBox="1"/>
          <p:nvPr/>
        </p:nvSpPr>
        <p:spPr>
          <a:xfrm>
            <a:off x="774498" y="5181747"/>
            <a:ext cx="223520" cy="45275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FFFF"/>
                </a:solidFill>
                <a:latin typeface="Arial"/>
                <a:cs typeface="Arial"/>
              </a:rPr>
              <a:t>4</a:t>
            </a:r>
            <a:endParaRPr sz="2800">
              <a:latin typeface="Arial"/>
              <a:cs typeface="Arial"/>
            </a:endParaRPr>
          </a:p>
        </p:txBody>
      </p:sp>
      <p:sp>
        <p:nvSpPr>
          <p:cNvPr id="27" name="object 27"/>
          <p:cNvSpPr txBox="1"/>
          <p:nvPr/>
        </p:nvSpPr>
        <p:spPr>
          <a:xfrm>
            <a:off x="11724370" y="6562955"/>
            <a:ext cx="110489" cy="196215"/>
          </a:xfrm>
          <a:prstGeom prst="rect">
            <a:avLst/>
          </a:prstGeom>
        </p:spPr>
        <p:txBody>
          <a:bodyPr vert="horz" wrap="square" lIns="0" tIns="0" rIns="0" bIns="0" rtlCol="0">
            <a:spAutoFit/>
          </a:bodyPr>
          <a:lstStyle/>
          <a:p>
            <a:pPr marL="12700">
              <a:lnSpc>
                <a:spcPts val="1425"/>
              </a:lnSpc>
            </a:pPr>
            <a:r>
              <a:rPr sz="1200" dirty="0">
                <a:latin typeface="Arial MT"/>
                <a:cs typeface="Arial MT"/>
              </a:rPr>
              <a:t>8</a:t>
            </a:r>
            <a:endParaRPr sz="1200">
              <a:latin typeface="Arial MT"/>
              <a:cs typeface="Arial MT"/>
            </a:endParaRPr>
          </a:p>
        </p:txBody>
      </p:sp>
      <p:sp>
        <p:nvSpPr>
          <p:cNvPr id="28" name="object 28"/>
          <p:cNvSpPr txBox="1"/>
          <p:nvPr/>
        </p:nvSpPr>
        <p:spPr>
          <a:xfrm>
            <a:off x="9445406" y="6581664"/>
            <a:ext cx="1983105"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#TCCC-CPP-PPT-12</a:t>
            </a:r>
            <a:r>
              <a:rPr sz="1050" spc="5" dirty="0">
                <a:solidFill>
                  <a:srgbClr val="CD9146"/>
                </a:solidFill>
                <a:latin typeface="Arial MT"/>
                <a:cs typeface="Arial MT"/>
              </a:rPr>
              <a:t> </a:t>
            </a:r>
            <a:r>
              <a:rPr sz="1050" spc="-5" dirty="0">
                <a:solidFill>
                  <a:srgbClr val="CD9146"/>
                </a:solidFill>
                <a:latin typeface="Arial MT"/>
                <a:cs typeface="Arial MT"/>
              </a:rPr>
              <a:t>08</a:t>
            </a:r>
            <a:r>
              <a:rPr sz="1050" spc="-10" dirty="0">
                <a:solidFill>
                  <a:srgbClr val="CD9146"/>
                </a:solidFill>
                <a:latin typeface="Arial MT"/>
                <a:cs typeface="Arial MT"/>
              </a:rPr>
              <a:t> </a:t>
            </a:r>
            <a:r>
              <a:rPr sz="1050" spc="-5" dirty="0">
                <a:solidFill>
                  <a:srgbClr val="CD9146"/>
                </a:solidFill>
                <a:latin typeface="Arial MT"/>
                <a:cs typeface="Arial MT"/>
              </a:rPr>
              <a:t>AUG</a:t>
            </a:r>
            <a:r>
              <a:rPr sz="1050" spc="-20"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72712" y="289778"/>
            <a:ext cx="28467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25" dirty="0">
                <a:solidFill>
                  <a:srgbClr val="756F6F"/>
                </a:solidFill>
                <a:latin typeface="Arial"/>
                <a:cs typeface="Arial"/>
              </a:rPr>
              <a:t> </a:t>
            </a:r>
            <a:r>
              <a:rPr sz="2000" b="1" spc="-5" dirty="0">
                <a:solidFill>
                  <a:srgbClr val="756F6F"/>
                </a:solidFill>
                <a:latin typeface="Arial"/>
                <a:cs typeface="Arial"/>
              </a:rPr>
              <a:t>14:</a:t>
            </a:r>
            <a:r>
              <a:rPr sz="2000" b="1" spc="-30" dirty="0">
                <a:solidFill>
                  <a:srgbClr val="756F6F"/>
                </a:solidFill>
                <a:latin typeface="Arial"/>
                <a:cs typeface="Arial"/>
              </a:rPr>
              <a:t> </a:t>
            </a:r>
            <a:r>
              <a:rPr sz="2000" b="1" spc="-5" dirty="0">
                <a:solidFill>
                  <a:srgbClr val="756F6F"/>
                </a:solidFill>
                <a:latin typeface="Arial"/>
                <a:cs typeface="Arial"/>
              </a:rPr>
              <a:t>Eye</a:t>
            </a:r>
            <a:r>
              <a:rPr sz="2000" b="1" spc="-20" dirty="0">
                <a:solidFill>
                  <a:srgbClr val="756F6F"/>
                </a:solidFill>
                <a:latin typeface="Arial"/>
                <a:cs typeface="Arial"/>
              </a:rPr>
              <a:t> </a:t>
            </a:r>
            <a:r>
              <a:rPr sz="2000" b="1" spc="-5" dirty="0">
                <a:solidFill>
                  <a:srgbClr val="756F6F"/>
                </a:solidFill>
                <a:latin typeface="Arial"/>
                <a:cs typeface="Arial"/>
              </a:rPr>
              <a:t>Injuries</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2501010" y="762718"/>
            <a:ext cx="718947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00"/>
                </a:solidFill>
              </a:rPr>
              <a:t>RAPID</a:t>
            </a:r>
            <a:r>
              <a:rPr sz="3600" spc="-30" dirty="0">
                <a:solidFill>
                  <a:srgbClr val="000000"/>
                </a:solidFill>
              </a:rPr>
              <a:t> </a:t>
            </a:r>
            <a:r>
              <a:rPr sz="3600" dirty="0">
                <a:solidFill>
                  <a:srgbClr val="BB8542"/>
                </a:solidFill>
              </a:rPr>
              <a:t>VISUAL</a:t>
            </a:r>
            <a:r>
              <a:rPr sz="3600" spc="-20" dirty="0">
                <a:solidFill>
                  <a:srgbClr val="BB8542"/>
                </a:solidFill>
              </a:rPr>
              <a:t> </a:t>
            </a:r>
            <a:r>
              <a:rPr sz="3600" spc="-5" dirty="0">
                <a:solidFill>
                  <a:srgbClr val="BB8542"/>
                </a:solidFill>
              </a:rPr>
              <a:t>ACUITY</a:t>
            </a:r>
            <a:r>
              <a:rPr sz="3600" spc="-25" dirty="0">
                <a:solidFill>
                  <a:srgbClr val="BB8542"/>
                </a:solidFill>
              </a:rPr>
              <a:t> </a:t>
            </a:r>
            <a:r>
              <a:rPr sz="3600" spc="-5" dirty="0">
                <a:solidFill>
                  <a:srgbClr val="000000"/>
                </a:solidFill>
              </a:rPr>
              <a:t>TESTING</a:t>
            </a:r>
            <a:endParaRPr sz="3600"/>
          </a:p>
        </p:txBody>
      </p:sp>
      <p:grpSp>
        <p:nvGrpSpPr>
          <p:cNvPr id="5" name="object 5"/>
          <p:cNvGrpSpPr/>
          <p:nvPr/>
        </p:nvGrpSpPr>
        <p:grpSpPr>
          <a:xfrm>
            <a:off x="457961" y="2915411"/>
            <a:ext cx="5393690" cy="3329940"/>
            <a:chOff x="457961" y="2915411"/>
            <a:chExt cx="5393690" cy="3329940"/>
          </a:xfrm>
        </p:grpSpPr>
        <p:pic>
          <p:nvPicPr>
            <p:cNvPr id="6" name="object 6"/>
            <p:cNvPicPr/>
            <p:nvPr/>
          </p:nvPicPr>
          <p:blipFill>
            <a:blip r:embed="rId4" cstate="print"/>
            <a:stretch>
              <a:fillRect/>
            </a:stretch>
          </p:blipFill>
          <p:spPr>
            <a:xfrm>
              <a:off x="457961" y="2915411"/>
              <a:ext cx="3329940" cy="3329940"/>
            </a:xfrm>
            <a:prstGeom prst="rect">
              <a:avLst/>
            </a:prstGeom>
          </p:spPr>
        </p:pic>
        <p:pic>
          <p:nvPicPr>
            <p:cNvPr id="7" name="object 7"/>
            <p:cNvPicPr/>
            <p:nvPr/>
          </p:nvPicPr>
          <p:blipFill>
            <a:blip r:embed="rId5" cstate="print"/>
            <a:stretch>
              <a:fillRect/>
            </a:stretch>
          </p:blipFill>
          <p:spPr>
            <a:xfrm>
              <a:off x="652272" y="3109721"/>
              <a:ext cx="2743199" cy="2743199"/>
            </a:xfrm>
            <a:prstGeom prst="rect">
              <a:avLst/>
            </a:prstGeom>
          </p:spPr>
        </p:pic>
        <p:pic>
          <p:nvPicPr>
            <p:cNvPr id="8" name="object 8"/>
            <p:cNvPicPr/>
            <p:nvPr/>
          </p:nvPicPr>
          <p:blipFill>
            <a:blip r:embed="rId6" cstate="print"/>
            <a:stretch>
              <a:fillRect/>
            </a:stretch>
          </p:blipFill>
          <p:spPr>
            <a:xfrm>
              <a:off x="3537204" y="4504182"/>
              <a:ext cx="701027" cy="841247"/>
            </a:xfrm>
            <a:prstGeom prst="rect">
              <a:avLst/>
            </a:prstGeom>
          </p:spPr>
        </p:pic>
        <p:pic>
          <p:nvPicPr>
            <p:cNvPr id="9" name="object 9"/>
            <p:cNvPicPr/>
            <p:nvPr/>
          </p:nvPicPr>
          <p:blipFill>
            <a:blip r:embed="rId7" cstate="print"/>
            <a:stretch>
              <a:fillRect/>
            </a:stretch>
          </p:blipFill>
          <p:spPr>
            <a:xfrm>
              <a:off x="4014215" y="3457956"/>
              <a:ext cx="1837181" cy="863345"/>
            </a:xfrm>
            <a:prstGeom prst="rect">
              <a:avLst/>
            </a:prstGeom>
          </p:spPr>
        </p:pic>
      </p:grpSp>
      <p:pic>
        <p:nvPicPr>
          <p:cNvPr id="10" name="object 10"/>
          <p:cNvPicPr/>
          <p:nvPr/>
        </p:nvPicPr>
        <p:blipFill>
          <a:blip r:embed="rId8" cstate="print"/>
          <a:stretch>
            <a:fillRect/>
          </a:stretch>
        </p:blipFill>
        <p:spPr>
          <a:xfrm>
            <a:off x="7447788" y="1872234"/>
            <a:ext cx="1417319" cy="1416557"/>
          </a:xfrm>
          <a:prstGeom prst="rect">
            <a:avLst/>
          </a:prstGeom>
        </p:spPr>
      </p:pic>
      <p:pic>
        <p:nvPicPr>
          <p:cNvPr id="11" name="object 11"/>
          <p:cNvPicPr/>
          <p:nvPr/>
        </p:nvPicPr>
        <p:blipFill>
          <a:blip r:embed="rId9" cstate="print"/>
          <a:stretch>
            <a:fillRect/>
          </a:stretch>
        </p:blipFill>
        <p:spPr>
          <a:xfrm>
            <a:off x="5634990" y="4425696"/>
            <a:ext cx="751331" cy="950975"/>
          </a:xfrm>
          <a:prstGeom prst="rect">
            <a:avLst/>
          </a:prstGeom>
        </p:spPr>
      </p:pic>
      <p:pic>
        <p:nvPicPr>
          <p:cNvPr id="12" name="object 12"/>
          <p:cNvPicPr/>
          <p:nvPr/>
        </p:nvPicPr>
        <p:blipFill>
          <a:blip r:embed="rId10" cstate="print"/>
          <a:stretch>
            <a:fillRect/>
          </a:stretch>
        </p:blipFill>
        <p:spPr>
          <a:xfrm>
            <a:off x="4396740" y="4455414"/>
            <a:ext cx="981455" cy="875537"/>
          </a:xfrm>
          <a:prstGeom prst="rect">
            <a:avLst/>
          </a:prstGeom>
        </p:spPr>
      </p:pic>
      <p:sp>
        <p:nvSpPr>
          <p:cNvPr id="13" name="object 13"/>
          <p:cNvSpPr txBox="1"/>
          <p:nvPr/>
        </p:nvSpPr>
        <p:spPr>
          <a:xfrm>
            <a:off x="9032944" y="1768512"/>
            <a:ext cx="2395220" cy="1549400"/>
          </a:xfrm>
          <a:prstGeom prst="rect">
            <a:avLst/>
          </a:prstGeom>
        </p:spPr>
        <p:txBody>
          <a:bodyPr vert="horz" wrap="square" lIns="0" tIns="12065" rIns="0" bIns="0" rtlCol="0">
            <a:spAutoFit/>
          </a:bodyPr>
          <a:lstStyle/>
          <a:p>
            <a:pPr marL="12700" marR="5080">
              <a:lnSpc>
                <a:spcPct val="100000"/>
              </a:lnSpc>
              <a:spcBef>
                <a:spcPts val="95"/>
              </a:spcBef>
            </a:pPr>
            <a:r>
              <a:rPr sz="2000" b="1" spc="-5" dirty="0">
                <a:latin typeface="Arial"/>
                <a:cs typeface="Arial"/>
              </a:rPr>
              <a:t>Rapid</a:t>
            </a:r>
            <a:r>
              <a:rPr sz="2000" b="1" spc="-30" dirty="0">
                <a:latin typeface="Arial"/>
                <a:cs typeface="Arial"/>
              </a:rPr>
              <a:t> </a:t>
            </a:r>
            <a:r>
              <a:rPr sz="2000" b="1" spc="-5" dirty="0">
                <a:latin typeface="Arial"/>
                <a:cs typeface="Arial"/>
              </a:rPr>
              <a:t>Visual</a:t>
            </a:r>
            <a:r>
              <a:rPr sz="2000" b="1" spc="-45" dirty="0">
                <a:latin typeface="Arial"/>
                <a:cs typeface="Arial"/>
              </a:rPr>
              <a:t> </a:t>
            </a:r>
            <a:r>
              <a:rPr sz="2000" b="1" spc="-5" dirty="0">
                <a:latin typeface="Arial"/>
                <a:cs typeface="Arial"/>
              </a:rPr>
              <a:t>Acuity </a:t>
            </a:r>
            <a:r>
              <a:rPr sz="2000" b="1" spc="-540" dirty="0">
                <a:latin typeface="Arial"/>
                <a:cs typeface="Arial"/>
              </a:rPr>
              <a:t> </a:t>
            </a:r>
            <a:r>
              <a:rPr sz="2000" b="1" spc="-5" dirty="0">
                <a:latin typeface="Arial"/>
                <a:cs typeface="Arial"/>
              </a:rPr>
              <a:t>Testing </a:t>
            </a:r>
            <a:r>
              <a:rPr sz="2000" spc="-5" dirty="0">
                <a:latin typeface="Arial MT"/>
                <a:cs typeface="Arial MT"/>
              </a:rPr>
              <a:t>is </a:t>
            </a:r>
            <a:r>
              <a:rPr sz="2000" b="1" spc="-5" dirty="0">
                <a:latin typeface="Arial"/>
                <a:cs typeface="Arial"/>
              </a:rPr>
              <a:t>NOT </a:t>
            </a:r>
            <a:r>
              <a:rPr sz="2000" spc="-5" dirty="0">
                <a:latin typeface="Arial MT"/>
                <a:cs typeface="Arial MT"/>
              </a:rPr>
              <a:t>a </a:t>
            </a:r>
            <a:r>
              <a:rPr sz="2000" dirty="0">
                <a:latin typeface="Arial MT"/>
                <a:cs typeface="Arial MT"/>
              </a:rPr>
              <a:t> </a:t>
            </a:r>
            <a:r>
              <a:rPr sz="2000" spc="-5" dirty="0">
                <a:latin typeface="Arial MT"/>
                <a:cs typeface="Arial MT"/>
              </a:rPr>
              <a:t>formal vision </a:t>
            </a:r>
            <a:r>
              <a:rPr sz="2000" dirty="0">
                <a:latin typeface="Arial MT"/>
                <a:cs typeface="Arial MT"/>
              </a:rPr>
              <a:t> </a:t>
            </a:r>
            <a:r>
              <a:rPr sz="2000" spc="-5" dirty="0">
                <a:latin typeface="Arial MT"/>
                <a:cs typeface="Arial MT"/>
              </a:rPr>
              <a:t>screening with a </a:t>
            </a:r>
            <a:r>
              <a:rPr sz="2000" dirty="0">
                <a:latin typeface="Arial MT"/>
                <a:cs typeface="Arial MT"/>
              </a:rPr>
              <a:t> </a:t>
            </a:r>
            <a:r>
              <a:rPr sz="2000" spc="-5" dirty="0">
                <a:latin typeface="Arial MT"/>
                <a:cs typeface="Arial MT"/>
              </a:rPr>
              <a:t>Snellen</a:t>
            </a:r>
            <a:r>
              <a:rPr sz="2000" dirty="0">
                <a:latin typeface="Arial MT"/>
                <a:cs typeface="Arial MT"/>
              </a:rPr>
              <a:t> </a:t>
            </a:r>
            <a:r>
              <a:rPr sz="2000" spc="-5" dirty="0">
                <a:latin typeface="Arial MT"/>
                <a:cs typeface="Arial MT"/>
              </a:rPr>
              <a:t>Eye</a:t>
            </a:r>
            <a:r>
              <a:rPr sz="2000" spc="-10" dirty="0">
                <a:latin typeface="Arial MT"/>
                <a:cs typeface="Arial MT"/>
              </a:rPr>
              <a:t> </a:t>
            </a:r>
            <a:r>
              <a:rPr sz="2000" spc="-5" dirty="0">
                <a:latin typeface="Arial MT"/>
                <a:cs typeface="Arial MT"/>
              </a:rPr>
              <a:t>Chart</a:t>
            </a:r>
            <a:endParaRPr sz="2000">
              <a:latin typeface="Arial MT"/>
              <a:cs typeface="Arial MT"/>
            </a:endParaRPr>
          </a:p>
        </p:txBody>
      </p:sp>
      <p:sp>
        <p:nvSpPr>
          <p:cNvPr id="14" name="object 14"/>
          <p:cNvSpPr txBox="1"/>
          <p:nvPr/>
        </p:nvSpPr>
        <p:spPr>
          <a:xfrm>
            <a:off x="573304" y="1611726"/>
            <a:ext cx="6000115" cy="148844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RAPID</a:t>
            </a:r>
            <a:r>
              <a:rPr sz="2400" b="1" spc="-15" dirty="0">
                <a:latin typeface="Arial"/>
                <a:cs typeface="Arial"/>
              </a:rPr>
              <a:t> </a:t>
            </a:r>
            <a:r>
              <a:rPr sz="2400" b="1" spc="-5" dirty="0">
                <a:latin typeface="Arial"/>
                <a:cs typeface="Arial"/>
              </a:rPr>
              <a:t>VISUAL</a:t>
            </a:r>
            <a:r>
              <a:rPr sz="2400" b="1" spc="-20" dirty="0">
                <a:latin typeface="Arial"/>
                <a:cs typeface="Arial"/>
              </a:rPr>
              <a:t> </a:t>
            </a:r>
            <a:r>
              <a:rPr sz="2400" b="1" spc="-5" dirty="0">
                <a:latin typeface="Arial"/>
                <a:cs typeface="Arial"/>
              </a:rPr>
              <a:t>ACUITY</a:t>
            </a:r>
            <a:r>
              <a:rPr sz="2400" b="1" spc="-15" dirty="0">
                <a:latin typeface="Arial"/>
                <a:cs typeface="Arial"/>
              </a:rPr>
              <a:t> </a:t>
            </a:r>
            <a:r>
              <a:rPr sz="2400" b="1" spc="-5" dirty="0">
                <a:latin typeface="Arial"/>
                <a:cs typeface="Arial"/>
              </a:rPr>
              <a:t>TESTING </a:t>
            </a:r>
            <a:r>
              <a:rPr sz="2400" spc="-5" dirty="0">
                <a:latin typeface="Arial MT"/>
                <a:cs typeface="Arial MT"/>
              </a:rPr>
              <a:t>includes</a:t>
            </a:r>
            <a:endParaRPr sz="2400">
              <a:latin typeface="Arial MT"/>
              <a:cs typeface="Arial MT"/>
            </a:endParaRPr>
          </a:p>
          <a:p>
            <a:pPr marL="12700" marR="490220">
              <a:lnSpc>
                <a:spcPct val="100000"/>
              </a:lnSpc>
            </a:pPr>
            <a:r>
              <a:rPr sz="2400" spc="-5" dirty="0">
                <a:latin typeface="Arial MT"/>
                <a:cs typeface="Arial MT"/>
              </a:rPr>
              <a:t>testing the</a:t>
            </a:r>
            <a:r>
              <a:rPr sz="2400" spc="-10" dirty="0">
                <a:latin typeface="Arial MT"/>
                <a:cs typeface="Arial MT"/>
              </a:rPr>
              <a:t> </a:t>
            </a:r>
            <a:r>
              <a:rPr sz="2400" spc="-5" dirty="0">
                <a:latin typeface="Arial MT"/>
                <a:cs typeface="Arial MT"/>
              </a:rPr>
              <a:t>casualty’s</a:t>
            </a:r>
            <a:r>
              <a:rPr sz="2400" spc="10" dirty="0">
                <a:latin typeface="Arial MT"/>
                <a:cs typeface="Arial MT"/>
              </a:rPr>
              <a:t> </a:t>
            </a:r>
            <a:r>
              <a:rPr sz="2400" spc="-5" dirty="0">
                <a:latin typeface="Arial MT"/>
                <a:cs typeface="Arial MT"/>
              </a:rPr>
              <a:t>ability</a:t>
            </a:r>
            <a:r>
              <a:rPr sz="2400" dirty="0">
                <a:latin typeface="Arial MT"/>
                <a:cs typeface="Arial MT"/>
              </a:rPr>
              <a:t> </a:t>
            </a:r>
            <a:r>
              <a:rPr sz="2400" spc="-5" dirty="0">
                <a:latin typeface="Arial MT"/>
                <a:cs typeface="Arial MT"/>
              </a:rPr>
              <a:t>to</a:t>
            </a:r>
            <a:r>
              <a:rPr sz="2400" spc="-10" dirty="0">
                <a:latin typeface="Arial MT"/>
                <a:cs typeface="Arial MT"/>
              </a:rPr>
              <a:t> </a:t>
            </a:r>
            <a:r>
              <a:rPr sz="2400" spc="-5" dirty="0">
                <a:latin typeface="Arial MT"/>
                <a:cs typeface="Arial MT"/>
              </a:rPr>
              <a:t>read</a:t>
            </a:r>
            <a:r>
              <a:rPr sz="2400" spc="5" dirty="0">
                <a:latin typeface="Arial MT"/>
                <a:cs typeface="Arial MT"/>
              </a:rPr>
              <a:t> </a:t>
            </a:r>
            <a:r>
              <a:rPr sz="2400" spc="-5" dirty="0">
                <a:latin typeface="Arial MT"/>
                <a:cs typeface="Arial MT"/>
              </a:rPr>
              <a:t>print, </a:t>
            </a:r>
            <a:r>
              <a:rPr sz="2400" spc="-655" dirty="0">
                <a:latin typeface="Arial MT"/>
                <a:cs typeface="Arial MT"/>
              </a:rPr>
              <a:t> </a:t>
            </a:r>
            <a:r>
              <a:rPr sz="2400" spc="-5" dirty="0">
                <a:latin typeface="Arial MT"/>
                <a:cs typeface="Arial MT"/>
              </a:rPr>
              <a:t>count</a:t>
            </a:r>
            <a:r>
              <a:rPr sz="2400" dirty="0">
                <a:latin typeface="Arial MT"/>
                <a:cs typeface="Arial MT"/>
              </a:rPr>
              <a:t> </a:t>
            </a:r>
            <a:r>
              <a:rPr sz="2400" spc="-5" dirty="0">
                <a:latin typeface="Arial MT"/>
                <a:cs typeface="Arial MT"/>
              </a:rPr>
              <a:t>fingers, identify</a:t>
            </a:r>
            <a:r>
              <a:rPr sz="2400" spc="5" dirty="0">
                <a:latin typeface="Arial MT"/>
                <a:cs typeface="Arial MT"/>
              </a:rPr>
              <a:t> </a:t>
            </a:r>
            <a:r>
              <a:rPr sz="2400" spc="-5" dirty="0">
                <a:latin typeface="Arial MT"/>
                <a:cs typeface="Arial MT"/>
              </a:rPr>
              <a:t>hand</a:t>
            </a:r>
            <a:r>
              <a:rPr sz="2400" spc="5" dirty="0">
                <a:latin typeface="Arial MT"/>
                <a:cs typeface="Arial MT"/>
              </a:rPr>
              <a:t> </a:t>
            </a:r>
            <a:r>
              <a:rPr sz="2400" spc="-5" dirty="0">
                <a:latin typeface="Arial MT"/>
                <a:cs typeface="Arial MT"/>
              </a:rPr>
              <a:t>motion,</a:t>
            </a:r>
            <a:r>
              <a:rPr sz="2400" dirty="0">
                <a:latin typeface="Arial MT"/>
                <a:cs typeface="Arial MT"/>
              </a:rPr>
              <a:t> </a:t>
            </a:r>
            <a:r>
              <a:rPr sz="2400" spc="-5" dirty="0">
                <a:latin typeface="Arial MT"/>
                <a:cs typeface="Arial MT"/>
              </a:rPr>
              <a:t>or </a:t>
            </a:r>
            <a:r>
              <a:rPr sz="2400" dirty="0">
                <a:latin typeface="Arial MT"/>
                <a:cs typeface="Arial MT"/>
              </a:rPr>
              <a:t> </a:t>
            </a:r>
            <a:r>
              <a:rPr sz="2400" spc="-5" dirty="0">
                <a:latin typeface="Arial MT"/>
                <a:cs typeface="Arial MT"/>
              </a:rPr>
              <a:t>differentiate</a:t>
            </a:r>
            <a:r>
              <a:rPr sz="2400" spc="15" dirty="0">
                <a:latin typeface="Arial MT"/>
                <a:cs typeface="Arial MT"/>
              </a:rPr>
              <a:t> </a:t>
            </a:r>
            <a:r>
              <a:rPr sz="2400" spc="-5" dirty="0">
                <a:latin typeface="Arial MT"/>
                <a:cs typeface="Arial MT"/>
              </a:rPr>
              <a:t>light</a:t>
            </a:r>
            <a:r>
              <a:rPr sz="2400" spc="5" dirty="0">
                <a:latin typeface="Arial MT"/>
                <a:cs typeface="Arial MT"/>
              </a:rPr>
              <a:t> </a:t>
            </a:r>
            <a:r>
              <a:rPr sz="2400" spc="-5" dirty="0">
                <a:latin typeface="Arial MT"/>
                <a:cs typeface="Arial MT"/>
              </a:rPr>
              <a:t>from dark</a:t>
            </a:r>
            <a:endParaRPr sz="2400">
              <a:latin typeface="Arial MT"/>
              <a:cs typeface="Arial MT"/>
            </a:endParaRPr>
          </a:p>
        </p:txBody>
      </p:sp>
      <p:grpSp>
        <p:nvGrpSpPr>
          <p:cNvPr id="15" name="object 15"/>
          <p:cNvGrpSpPr/>
          <p:nvPr/>
        </p:nvGrpSpPr>
        <p:grpSpPr>
          <a:xfrm>
            <a:off x="7773923" y="3448806"/>
            <a:ext cx="3484879" cy="2867025"/>
            <a:chOff x="7773923" y="3448806"/>
            <a:chExt cx="3484879" cy="2867025"/>
          </a:xfrm>
        </p:grpSpPr>
        <p:sp>
          <p:nvSpPr>
            <p:cNvPr id="16" name="object 16"/>
            <p:cNvSpPr/>
            <p:nvPr/>
          </p:nvSpPr>
          <p:spPr>
            <a:xfrm>
              <a:off x="7783448" y="3458331"/>
              <a:ext cx="3465829" cy="2847975"/>
            </a:xfrm>
            <a:custGeom>
              <a:avLst/>
              <a:gdLst/>
              <a:ahLst/>
              <a:cxnLst/>
              <a:rect l="l" t="t" r="r" b="b"/>
              <a:pathLst>
                <a:path w="3465829" h="2847975">
                  <a:moveTo>
                    <a:pt x="3275749" y="0"/>
                  </a:moveTo>
                  <a:lnTo>
                    <a:pt x="189826" y="0"/>
                  </a:lnTo>
                  <a:lnTo>
                    <a:pt x="139363" y="6780"/>
                  </a:lnTo>
                  <a:lnTo>
                    <a:pt x="94017" y="25916"/>
                  </a:lnTo>
                  <a:lnTo>
                    <a:pt x="55599" y="55599"/>
                  </a:lnTo>
                  <a:lnTo>
                    <a:pt x="25916" y="94017"/>
                  </a:lnTo>
                  <a:lnTo>
                    <a:pt x="6780" y="139363"/>
                  </a:lnTo>
                  <a:lnTo>
                    <a:pt x="0" y="189826"/>
                  </a:lnTo>
                  <a:lnTo>
                    <a:pt x="0" y="2657779"/>
                  </a:lnTo>
                  <a:lnTo>
                    <a:pt x="6780" y="2708242"/>
                  </a:lnTo>
                  <a:lnTo>
                    <a:pt x="25916" y="2753585"/>
                  </a:lnTo>
                  <a:lnTo>
                    <a:pt x="55599" y="2792001"/>
                  </a:lnTo>
                  <a:lnTo>
                    <a:pt x="94017" y="2821680"/>
                  </a:lnTo>
                  <a:lnTo>
                    <a:pt x="139363" y="2840814"/>
                  </a:lnTo>
                  <a:lnTo>
                    <a:pt x="189826" y="2847594"/>
                  </a:lnTo>
                  <a:lnTo>
                    <a:pt x="3275749" y="2847594"/>
                  </a:lnTo>
                  <a:lnTo>
                    <a:pt x="3326212" y="2840814"/>
                  </a:lnTo>
                  <a:lnTo>
                    <a:pt x="3371558" y="2821680"/>
                  </a:lnTo>
                  <a:lnTo>
                    <a:pt x="3409976" y="2792001"/>
                  </a:lnTo>
                  <a:lnTo>
                    <a:pt x="3439659" y="2753585"/>
                  </a:lnTo>
                  <a:lnTo>
                    <a:pt x="3458795" y="2708242"/>
                  </a:lnTo>
                  <a:lnTo>
                    <a:pt x="3465576" y="2657779"/>
                  </a:lnTo>
                  <a:lnTo>
                    <a:pt x="3465576" y="189826"/>
                  </a:lnTo>
                  <a:lnTo>
                    <a:pt x="3458795" y="139363"/>
                  </a:lnTo>
                  <a:lnTo>
                    <a:pt x="3439659" y="94017"/>
                  </a:lnTo>
                  <a:lnTo>
                    <a:pt x="3409976" y="55599"/>
                  </a:lnTo>
                  <a:lnTo>
                    <a:pt x="3371558" y="25916"/>
                  </a:lnTo>
                  <a:lnTo>
                    <a:pt x="3326212" y="6780"/>
                  </a:lnTo>
                  <a:lnTo>
                    <a:pt x="3275749" y="0"/>
                  </a:lnTo>
                  <a:close/>
                </a:path>
              </a:pathLst>
            </a:custGeom>
            <a:solidFill>
              <a:srgbClr val="FFF4D2"/>
            </a:solidFill>
          </p:spPr>
          <p:txBody>
            <a:bodyPr wrap="square" lIns="0" tIns="0" rIns="0" bIns="0" rtlCol="0"/>
            <a:lstStyle/>
            <a:p>
              <a:endParaRPr/>
            </a:p>
          </p:txBody>
        </p:sp>
        <p:sp>
          <p:nvSpPr>
            <p:cNvPr id="17" name="object 17"/>
            <p:cNvSpPr/>
            <p:nvPr/>
          </p:nvSpPr>
          <p:spPr>
            <a:xfrm>
              <a:off x="7783448" y="3458331"/>
              <a:ext cx="3465829" cy="2847975"/>
            </a:xfrm>
            <a:custGeom>
              <a:avLst/>
              <a:gdLst/>
              <a:ahLst/>
              <a:cxnLst/>
              <a:rect l="l" t="t" r="r" b="b"/>
              <a:pathLst>
                <a:path w="3465829" h="2847975">
                  <a:moveTo>
                    <a:pt x="0" y="189826"/>
                  </a:moveTo>
                  <a:lnTo>
                    <a:pt x="6780" y="139363"/>
                  </a:lnTo>
                  <a:lnTo>
                    <a:pt x="25916" y="94017"/>
                  </a:lnTo>
                  <a:lnTo>
                    <a:pt x="55599" y="55599"/>
                  </a:lnTo>
                  <a:lnTo>
                    <a:pt x="94017" y="25916"/>
                  </a:lnTo>
                  <a:lnTo>
                    <a:pt x="139363" y="6780"/>
                  </a:lnTo>
                  <a:lnTo>
                    <a:pt x="189826" y="0"/>
                  </a:lnTo>
                  <a:lnTo>
                    <a:pt x="3275749" y="0"/>
                  </a:lnTo>
                  <a:lnTo>
                    <a:pt x="3326212" y="6780"/>
                  </a:lnTo>
                  <a:lnTo>
                    <a:pt x="3371558" y="25916"/>
                  </a:lnTo>
                  <a:lnTo>
                    <a:pt x="3409976" y="55599"/>
                  </a:lnTo>
                  <a:lnTo>
                    <a:pt x="3439659" y="94017"/>
                  </a:lnTo>
                  <a:lnTo>
                    <a:pt x="3458795" y="139363"/>
                  </a:lnTo>
                  <a:lnTo>
                    <a:pt x="3465576" y="189826"/>
                  </a:lnTo>
                  <a:lnTo>
                    <a:pt x="3465576" y="2657779"/>
                  </a:lnTo>
                  <a:lnTo>
                    <a:pt x="3458795" y="2708242"/>
                  </a:lnTo>
                  <a:lnTo>
                    <a:pt x="3439659" y="2753585"/>
                  </a:lnTo>
                  <a:lnTo>
                    <a:pt x="3409976" y="2792001"/>
                  </a:lnTo>
                  <a:lnTo>
                    <a:pt x="3371558" y="2821680"/>
                  </a:lnTo>
                  <a:lnTo>
                    <a:pt x="3326212" y="2840814"/>
                  </a:lnTo>
                  <a:lnTo>
                    <a:pt x="3275749" y="2847594"/>
                  </a:lnTo>
                  <a:lnTo>
                    <a:pt x="189826" y="2847594"/>
                  </a:lnTo>
                  <a:lnTo>
                    <a:pt x="139363" y="2840814"/>
                  </a:lnTo>
                  <a:lnTo>
                    <a:pt x="94017" y="2821680"/>
                  </a:lnTo>
                  <a:lnTo>
                    <a:pt x="55599" y="2792001"/>
                  </a:lnTo>
                  <a:lnTo>
                    <a:pt x="25916" y="2753585"/>
                  </a:lnTo>
                  <a:lnTo>
                    <a:pt x="6780" y="2708242"/>
                  </a:lnTo>
                  <a:lnTo>
                    <a:pt x="0" y="2657779"/>
                  </a:lnTo>
                  <a:lnTo>
                    <a:pt x="0" y="189826"/>
                  </a:lnTo>
                  <a:close/>
                </a:path>
              </a:pathLst>
            </a:custGeom>
            <a:ln w="19050">
              <a:solidFill>
                <a:srgbClr val="CD9146"/>
              </a:solidFill>
            </a:ln>
          </p:spPr>
          <p:txBody>
            <a:bodyPr wrap="square" lIns="0" tIns="0" rIns="0" bIns="0" rtlCol="0"/>
            <a:lstStyle/>
            <a:p>
              <a:endParaRPr/>
            </a:p>
          </p:txBody>
        </p:sp>
      </p:grpSp>
      <p:sp>
        <p:nvSpPr>
          <p:cNvPr id="18" name="object 18"/>
          <p:cNvSpPr txBox="1"/>
          <p:nvPr/>
        </p:nvSpPr>
        <p:spPr>
          <a:xfrm>
            <a:off x="7992023" y="5084312"/>
            <a:ext cx="3162935" cy="1122680"/>
          </a:xfrm>
          <a:prstGeom prst="rect">
            <a:avLst/>
          </a:prstGeom>
        </p:spPr>
        <p:txBody>
          <a:bodyPr vert="horz" wrap="square" lIns="0" tIns="12700" rIns="0" bIns="0" rtlCol="0">
            <a:spAutoFit/>
          </a:bodyPr>
          <a:lstStyle/>
          <a:p>
            <a:pPr marL="12700" marR="5080">
              <a:lnSpc>
                <a:spcPct val="100000"/>
              </a:lnSpc>
              <a:spcBef>
                <a:spcPts val="100"/>
              </a:spcBef>
            </a:pPr>
            <a:r>
              <a:rPr sz="1800" b="1" dirty="0">
                <a:latin typeface="Arial"/>
                <a:cs typeface="Arial"/>
              </a:rPr>
              <a:t>REMEMBER </a:t>
            </a:r>
            <a:r>
              <a:rPr sz="1800" spc="-5" dirty="0">
                <a:latin typeface="Arial MT"/>
                <a:cs typeface="Arial MT"/>
              </a:rPr>
              <a:t>to document </a:t>
            </a:r>
            <a:r>
              <a:rPr sz="1800" dirty="0">
                <a:latin typeface="Arial MT"/>
                <a:cs typeface="Arial MT"/>
              </a:rPr>
              <a:t>all </a:t>
            </a:r>
            <a:r>
              <a:rPr sz="1800" spc="5" dirty="0">
                <a:latin typeface="Arial MT"/>
                <a:cs typeface="Arial MT"/>
              </a:rPr>
              <a:t> </a:t>
            </a:r>
            <a:r>
              <a:rPr sz="1800" spc="-5" dirty="0">
                <a:latin typeface="Arial MT"/>
                <a:cs typeface="Arial MT"/>
              </a:rPr>
              <a:t>findings (including visual acuity </a:t>
            </a:r>
            <a:r>
              <a:rPr sz="1800" spc="-490" dirty="0">
                <a:latin typeface="Arial MT"/>
                <a:cs typeface="Arial MT"/>
              </a:rPr>
              <a:t> </a:t>
            </a:r>
            <a:r>
              <a:rPr sz="1800" spc="-5" dirty="0">
                <a:latin typeface="Arial MT"/>
                <a:cs typeface="Arial MT"/>
              </a:rPr>
              <a:t>for both eyes) </a:t>
            </a:r>
            <a:r>
              <a:rPr sz="1800" dirty="0">
                <a:latin typeface="Arial MT"/>
                <a:cs typeface="Arial MT"/>
              </a:rPr>
              <a:t>on a DD </a:t>
            </a:r>
            <a:r>
              <a:rPr sz="1800" spc="-5" dirty="0">
                <a:latin typeface="Arial MT"/>
                <a:cs typeface="Arial MT"/>
              </a:rPr>
              <a:t>Form </a:t>
            </a:r>
            <a:r>
              <a:rPr sz="1800" dirty="0">
                <a:latin typeface="Arial MT"/>
                <a:cs typeface="Arial MT"/>
              </a:rPr>
              <a:t> 1380</a:t>
            </a:r>
            <a:r>
              <a:rPr sz="1800" spc="-20" dirty="0">
                <a:latin typeface="Arial MT"/>
                <a:cs typeface="Arial MT"/>
              </a:rPr>
              <a:t> </a:t>
            </a:r>
            <a:r>
              <a:rPr sz="1800" spc="-5" dirty="0">
                <a:latin typeface="Arial MT"/>
                <a:cs typeface="Arial MT"/>
              </a:rPr>
              <a:t>TCCC</a:t>
            </a:r>
            <a:r>
              <a:rPr sz="1800" spc="-10" dirty="0">
                <a:latin typeface="Arial MT"/>
                <a:cs typeface="Arial MT"/>
              </a:rPr>
              <a:t> </a:t>
            </a:r>
            <a:r>
              <a:rPr sz="1800" spc="-5" dirty="0">
                <a:latin typeface="Arial MT"/>
                <a:cs typeface="Arial MT"/>
              </a:rPr>
              <a:t>Casualty</a:t>
            </a:r>
            <a:r>
              <a:rPr sz="1800" spc="-15" dirty="0">
                <a:latin typeface="Arial MT"/>
                <a:cs typeface="Arial MT"/>
              </a:rPr>
              <a:t> </a:t>
            </a:r>
            <a:r>
              <a:rPr sz="1800" dirty="0">
                <a:latin typeface="Arial MT"/>
                <a:cs typeface="Arial MT"/>
              </a:rPr>
              <a:t>Card</a:t>
            </a:r>
            <a:endParaRPr sz="1800">
              <a:latin typeface="Arial MT"/>
              <a:cs typeface="Arial MT"/>
            </a:endParaRPr>
          </a:p>
        </p:txBody>
      </p:sp>
      <p:pic>
        <p:nvPicPr>
          <p:cNvPr id="19" name="object 19"/>
          <p:cNvPicPr/>
          <p:nvPr/>
        </p:nvPicPr>
        <p:blipFill>
          <a:blip r:embed="rId11" cstate="print"/>
          <a:stretch>
            <a:fillRect/>
          </a:stretch>
        </p:blipFill>
        <p:spPr>
          <a:xfrm>
            <a:off x="9108185" y="4340352"/>
            <a:ext cx="822959" cy="640079"/>
          </a:xfrm>
          <a:prstGeom prst="rect">
            <a:avLst/>
          </a:prstGeom>
        </p:spPr>
      </p:pic>
      <p:sp>
        <p:nvSpPr>
          <p:cNvPr id="20" name="object 20"/>
          <p:cNvSpPr txBox="1"/>
          <p:nvPr/>
        </p:nvSpPr>
        <p:spPr>
          <a:xfrm>
            <a:off x="7970437" y="3555297"/>
            <a:ext cx="3075305" cy="848360"/>
          </a:xfrm>
          <a:prstGeom prst="rect">
            <a:avLst/>
          </a:prstGeom>
        </p:spPr>
        <p:txBody>
          <a:bodyPr vert="horz" wrap="square" lIns="0" tIns="12700" rIns="0" bIns="0" rtlCol="0">
            <a:spAutoFit/>
          </a:bodyPr>
          <a:lstStyle/>
          <a:p>
            <a:pPr marL="12700" marR="5080">
              <a:lnSpc>
                <a:spcPct val="100000"/>
              </a:lnSpc>
              <a:spcBef>
                <a:spcPts val="100"/>
              </a:spcBef>
            </a:pPr>
            <a:r>
              <a:rPr sz="1800" b="1" dirty="0">
                <a:latin typeface="Arial"/>
                <a:cs typeface="Arial"/>
              </a:rPr>
              <a:t>DO</a:t>
            </a:r>
            <a:r>
              <a:rPr sz="1800" b="1" spc="-20" dirty="0">
                <a:latin typeface="Arial"/>
                <a:cs typeface="Arial"/>
              </a:rPr>
              <a:t> </a:t>
            </a:r>
            <a:r>
              <a:rPr sz="1800" b="1" spc="-5" dirty="0">
                <a:latin typeface="Arial"/>
                <a:cs typeface="Arial"/>
              </a:rPr>
              <a:t>NOT</a:t>
            </a:r>
            <a:r>
              <a:rPr sz="1800" b="1" spc="-15" dirty="0">
                <a:latin typeface="Arial"/>
                <a:cs typeface="Arial"/>
              </a:rPr>
              <a:t> </a:t>
            </a:r>
            <a:r>
              <a:rPr sz="1800" spc="-5" dirty="0">
                <a:latin typeface="Arial MT"/>
                <a:cs typeface="Arial MT"/>
              </a:rPr>
              <a:t>force</a:t>
            </a:r>
            <a:r>
              <a:rPr sz="1800" spc="-20" dirty="0">
                <a:latin typeface="Arial MT"/>
                <a:cs typeface="Arial MT"/>
              </a:rPr>
              <a:t> </a:t>
            </a:r>
            <a:r>
              <a:rPr sz="1800" dirty="0">
                <a:latin typeface="Arial MT"/>
                <a:cs typeface="Arial MT"/>
              </a:rPr>
              <a:t>open</a:t>
            </a:r>
            <a:r>
              <a:rPr sz="1800" spc="-20" dirty="0">
                <a:latin typeface="Arial MT"/>
                <a:cs typeface="Arial MT"/>
              </a:rPr>
              <a:t> </a:t>
            </a:r>
            <a:r>
              <a:rPr sz="1800" dirty="0">
                <a:latin typeface="Arial MT"/>
                <a:cs typeface="Arial MT"/>
              </a:rPr>
              <a:t>a</a:t>
            </a:r>
            <a:r>
              <a:rPr sz="1800" spc="-20" dirty="0">
                <a:latin typeface="Arial MT"/>
                <a:cs typeface="Arial MT"/>
              </a:rPr>
              <a:t> </a:t>
            </a:r>
            <a:r>
              <a:rPr sz="1800" dirty="0">
                <a:latin typeface="Arial MT"/>
                <a:cs typeface="Arial MT"/>
              </a:rPr>
              <a:t>swollen </a:t>
            </a:r>
            <a:r>
              <a:rPr sz="1800" spc="-484" dirty="0">
                <a:latin typeface="Arial MT"/>
                <a:cs typeface="Arial MT"/>
              </a:rPr>
              <a:t> </a:t>
            </a:r>
            <a:r>
              <a:rPr sz="1800" spc="-5" dirty="0">
                <a:latin typeface="Arial MT"/>
                <a:cs typeface="Arial MT"/>
              </a:rPr>
              <a:t>eye to conduct </a:t>
            </a:r>
            <a:r>
              <a:rPr sz="1800" dirty="0">
                <a:latin typeface="Arial MT"/>
                <a:cs typeface="Arial MT"/>
              </a:rPr>
              <a:t>a </a:t>
            </a:r>
            <a:r>
              <a:rPr sz="1800" spc="-5" dirty="0">
                <a:latin typeface="Arial MT"/>
                <a:cs typeface="Arial MT"/>
              </a:rPr>
              <a:t>field visual </a:t>
            </a:r>
            <a:r>
              <a:rPr sz="1800" dirty="0">
                <a:latin typeface="Arial MT"/>
                <a:cs typeface="Arial MT"/>
              </a:rPr>
              <a:t> </a:t>
            </a:r>
            <a:r>
              <a:rPr sz="1800" spc="-5" dirty="0">
                <a:latin typeface="Arial MT"/>
                <a:cs typeface="Arial MT"/>
              </a:rPr>
              <a:t>acuity</a:t>
            </a:r>
            <a:r>
              <a:rPr sz="1800" spc="-10" dirty="0">
                <a:latin typeface="Arial MT"/>
                <a:cs typeface="Arial MT"/>
              </a:rPr>
              <a:t> </a:t>
            </a:r>
            <a:r>
              <a:rPr sz="1800" spc="-5" dirty="0">
                <a:latin typeface="Arial MT"/>
                <a:cs typeface="Arial MT"/>
              </a:rPr>
              <a:t>test</a:t>
            </a:r>
            <a:endParaRPr sz="1800">
              <a:latin typeface="Arial MT"/>
              <a:cs typeface="Arial MT"/>
            </a:endParaRPr>
          </a:p>
        </p:txBody>
      </p:sp>
      <p:grpSp>
        <p:nvGrpSpPr>
          <p:cNvPr id="21" name="object 21"/>
          <p:cNvGrpSpPr/>
          <p:nvPr/>
        </p:nvGrpSpPr>
        <p:grpSpPr>
          <a:xfrm>
            <a:off x="332993" y="6027423"/>
            <a:ext cx="3072765" cy="640080"/>
            <a:chOff x="332993" y="6027423"/>
            <a:chExt cx="3072765" cy="640080"/>
          </a:xfrm>
        </p:grpSpPr>
        <p:sp>
          <p:nvSpPr>
            <p:cNvPr id="22" name="object 22"/>
            <p:cNvSpPr/>
            <p:nvPr/>
          </p:nvSpPr>
          <p:spPr>
            <a:xfrm>
              <a:off x="342518" y="6036948"/>
              <a:ext cx="3053715" cy="621030"/>
            </a:xfrm>
            <a:custGeom>
              <a:avLst/>
              <a:gdLst/>
              <a:ahLst/>
              <a:cxnLst/>
              <a:rect l="l" t="t" r="r" b="b"/>
              <a:pathLst>
                <a:path w="3053715" h="621029">
                  <a:moveTo>
                    <a:pt x="2982036" y="0"/>
                  </a:moveTo>
                  <a:lnTo>
                    <a:pt x="71297" y="0"/>
                  </a:lnTo>
                  <a:lnTo>
                    <a:pt x="43548" y="5602"/>
                  </a:lnTo>
                  <a:lnTo>
                    <a:pt x="20885" y="20880"/>
                  </a:lnTo>
                  <a:lnTo>
                    <a:pt x="5603" y="43542"/>
                  </a:lnTo>
                  <a:lnTo>
                    <a:pt x="0" y="71297"/>
                  </a:lnTo>
                  <a:lnTo>
                    <a:pt x="0" y="549719"/>
                  </a:lnTo>
                  <a:lnTo>
                    <a:pt x="5603" y="577476"/>
                  </a:lnTo>
                  <a:lnTo>
                    <a:pt x="20885" y="600143"/>
                  </a:lnTo>
                  <a:lnTo>
                    <a:pt x="43548" y="615425"/>
                  </a:lnTo>
                  <a:lnTo>
                    <a:pt x="71297" y="621030"/>
                  </a:lnTo>
                  <a:lnTo>
                    <a:pt x="2982036" y="621030"/>
                  </a:lnTo>
                  <a:lnTo>
                    <a:pt x="3009785" y="615425"/>
                  </a:lnTo>
                  <a:lnTo>
                    <a:pt x="3032448" y="600143"/>
                  </a:lnTo>
                  <a:lnTo>
                    <a:pt x="3047730" y="577476"/>
                  </a:lnTo>
                  <a:lnTo>
                    <a:pt x="3053334" y="549719"/>
                  </a:lnTo>
                  <a:lnTo>
                    <a:pt x="3053334" y="71297"/>
                  </a:lnTo>
                  <a:lnTo>
                    <a:pt x="3047730" y="43542"/>
                  </a:lnTo>
                  <a:lnTo>
                    <a:pt x="3032448" y="20880"/>
                  </a:lnTo>
                  <a:lnTo>
                    <a:pt x="3009785" y="5602"/>
                  </a:lnTo>
                  <a:lnTo>
                    <a:pt x="2982036" y="0"/>
                  </a:lnTo>
                  <a:close/>
                </a:path>
              </a:pathLst>
            </a:custGeom>
            <a:solidFill>
              <a:srgbClr val="639DD3">
                <a:alpha val="74510"/>
              </a:srgbClr>
            </a:solidFill>
          </p:spPr>
          <p:txBody>
            <a:bodyPr wrap="square" lIns="0" tIns="0" rIns="0" bIns="0" rtlCol="0"/>
            <a:lstStyle/>
            <a:p>
              <a:endParaRPr/>
            </a:p>
          </p:txBody>
        </p:sp>
        <p:sp>
          <p:nvSpPr>
            <p:cNvPr id="23" name="object 23"/>
            <p:cNvSpPr/>
            <p:nvPr/>
          </p:nvSpPr>
          <p:spPr>
            <a:xfrm>
              <a:off x="342518" y="6036948"/>
              <a:ext cx="3053715" cy="621030"/>
            </a:xfrm>
            <a:custGeom>
              <a:avLst/>
              <a:gdLst/>
              <a:ahLst/>
              <a:cxnLst/>
              <a:rect l="l" t="t" r="r" b="b"/>
              <a:pathLst>
                <a:path w="3053715" h="621029">
                  <a:moveTo>
                    <a:pt x="0" y="71297"/>
                  </a:moveTo>
                  <a:lnTo>
                    <a:pt x="5603" y="43542"/>
                  </a:lnTo>
                  <a:lnTo>
                    <a:pt x="20885" y="20880"/>
                  </a:lnTo>
                  <a:lnTo>
                    <a:pt x="43548" y="5602"/>
                  </a:lnTo>
                  <a:lnTo>
                    <a:pt x="71297" y="0"/>
                  </a:lnTo>
                  <a:lnTo>
                    <a:pt x="2982036" y="0"/>
                  </a:lnTo>
                  <a:lnTo>
                    <a:pt x="3009785" y="5602"/>
                  </a:lnTo>
                  <a:lnTo>
                    <a:pt x="3032448" y="20880"/>
                  </a:lnTo>
                  <a:lnTo>
                    <a:pt x="3047730" y="43542"/>
                  </a:lnTo>
                  <a:lnTo>
                    <a:pt x="3053334" y="71297"/>
                  </a:lnTo>
                  <a:lnTo>
                    <a:pt x="3053334" y="549719"/>
                  </a:lnTo>
                  <a:lnTo>
                    <a:pt x="3047730" y="577476"/>
                  </a:lnTo>
                  <a:lnTo>
                    <a:pt x="3032448" y="600143"/>
                  </a:lnTo>
                  <a:lnTo>
                    <a:pt x="3009785" y="615425"/>
                  </a:lnTo>
                  <a:lnTo>
                    <a:pt x="2982036" y="621030"/>
                  </a:lnTo>
                  <a:lnTo>
                    <a:pt x="71297" y="621030"/>
                  </a:lnTo>
                  <a:lnTo>
                    <a:pt x="43548" y="615425"/>
                  </a:lnTo>
                  <a:lnTo>
                    <a:pt x="20885" y="600143"/>
                  </a:lnTo>
                  <a:lnTo>
                    <a:pt x="5603" y="577476"/>
                  </a:lnTo>
                  <a:lnTo>
                    <a:pt x="0" y="549719"/>
                  </a:lnTo>
                  <a:lnTo>
                    <a:pt x="0" y="71297"/>
                  </a:lnTo>
                  <a:close/>
                </a:path>
              </a:pathLst>
            </a:custGeom>
            <a:ln w="19050">
              <a:solidFill>
                <a:srgbClr val="639DD3"/>
              </a:solidFill>
            </a:ln>
          </p:spPr>
          <p:txBody>
            <a:bodyPr wrap="square" lIns="0" tIns="0" rIns="0" bIns="0" rtlCol="0"/>
            <a:lstStyle/>
            <a:p>
              <a:endParaRPr/>
            </a:p>
          </p:txBody>
        </p:sp>
      </p:grpSp>
      <p:sp>
        <p:nvSpPr>
          <p:cNvPr id="24" name="object 24"/>
          <p:cNvSpPr txBox="1"/>
          <p:nvPr/>
        </p:nvSpPr>
        <p:spPr>
          <a:xfrm>
            <a:off x="948220" y="6199268"/>
            <a:ext cx="2353945" cy="269875"/>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Arial"/>
                <a:cs typeface="Arial"/>
              </a:rPr>
              <a:t>Level</a:t>
            </a:r>
            <a:r>
              <a:rPr sz="1600" b="1" spc="-20" dirty="0">
                <a:latin typeface="Arial"/>
                <a:cs typeface="Arial"/>
              </a:rPr>
              <a:t> </a:t>
            </a:r>
            <a:r>
              <a:rPr sz="1600" b="1" spc="-5" dirty="0">
                <a:latin typeface="Arial"/>
                <a:cs typeface="Arial"/>
              </a:rPr>
              <a:t>of</a:t>
            </a:r>
            <a:r>
              <a:rPr sz="1600" b="1" spc="-15" dirty="0">
                <a:latin typeface="Arial"/>
                <a:cs typeface="Arial"/>
              </a:rPr>
              <a:t> </a:t>
            </a:r>
            <a:r>
              <a:rPr sz="1600" b="1" spc="-5" dirty="0">
                <a:latin typeface="Arial"/>
                <a:cs typeface="Arial"/>
              </a:rPr>
              <a:t>Evidence</a:t>
            </a:r>
            <a:r>
              <a:rPr sz="1600" spc="-5" dirty="0">
                <a:latin typeface="Arial MT"/>
                <a:cs typeface="Arial MT"/>
              </a:rPr>
              <a:t>:</a:t>
            </a:r>
            <a:r>
              <a:rPr sz="1600" spc="-20" dirty="0">
                <a:latin typeface="Arial MT"/>
                <a:cs typeface="Arial MT"/>
              </a:rPr>
              <a:t> </a:t>
            </a:r>
            <a:r>
              <a:rPr sz="1600" dirty="0">
                <a:latin typeface="Arial MT"/>
                <a:cs typeface="Arial MT"/>
              </a:rPr>
              <a:t>B-NR</a:t>
            </a:r>
            <a:endParaRPr sz="1600">
              <a:latin typeface="Arial MT"/>
              <a:cs typeface="Arial MT"/>
            </a:endParaRPr>
          </a:p>
        </p:txBody>
      </p:sp>
      <p:grpSp>
        <p:nvGrpSpPr>
          <p:cNvPr id="25" name="object 25"/>
          <p:cNvGrpSpPr/>
          <p:nvPr/>
        </p:nvGrpSpPr>
        <p:grpSpPr>
          <a:xfrm>
            <a:off x="300227" y="5975603"/>
            <a:ext cx="944244" cy="882650"/>
            <a:chOff x="300227" y="5975603"/>
            <a:chExt cx="944244" cy="882650"/>
          </a:xfrm>
        </p:grpSpPr>
        <p:pic>
          <p:nvPicPr>
            <p:cNvPr id="26" name="object 26"/>
            <p:cNvPicPr/>
            <p:nvPr/>
          </p:nvPicPr>
          <p:blipFill>
            <a:blip r:embed="rId12" cstate="print"/>
            <a:stretch>
              <a:fillRect/>
            </a:stretch>
          </p:blipFill>
          <p:spPr>
            <a:xfrm>
              <a:off x="300227" y="5975603"/>
              <a:ext cx="944105" cy="882396"/>
            </a:xfrm>
            <a:prstGeom prst="rect">
              <a:avLst/>
            </a:prstGeom>
          </p:spPr>
        </p:pic>
        <p:pic>
          <p:nvPicPr>
            <p:cNvPr id="27" name="object 27"/>
            <p:cNvPicPr/>
            <p:nvPr/>
          </p:nvPicPr>
          <p:blipFill>
            <a:blip r:embed="rId13" cstate="print"/>
            <a:stretch>
              <a:fillRect/>
            </a:stretch>
          </p:blipFill>
          <p:spPr>
            <a:xfrm>
              <a:off x="494537" y="6169913"/>
              <a:ext cx="357365" cy="391667"/>
            </a:xfrm>
            <a:prstGeom prst="rect">
              <a:avLst/>
            </a:prstGeom>
          </p:spPr>
        </p:pic>
      </p:grpSp>
      <p:sp>
        <p:nvSpPr>
          <p:cNvPr id="28" name="object 28"/>
          <p:cNvSpPr/>
          <p:nvPr/>
        </p:nvSpPr>
        <p:spPr>
          <a:xfrm>
            <a:off x="6613397" y="5977890"/>
            <a:ext cx="720090" cy="720090"/>
          </a:xfrm>
          <a:custGeom>
            <a:avLst/>
            <a:gdLst/>
            <a:ahLst/>
            <a:cxnLst/>
            <a:rect l="l" t="t" r="r" b="b"/>
            <a:pathLst>
              <a:path w="720090" h="720090">
                <a:moveTo>
                  <a:pt x="360045" y="0"/>
                </a:moveTo>
                <a:lnTo>
                  <a:pt x="311189" y="3286"/>
                </a:lnTo>
                <a:lnTo>
                  <a:pt x="264331" y="12861"/>
                </a:lnTo>
                <a:lnTo>
                  <a:pt x="219900" y="28294"/>
                </a:lnTo>
                <a:lnTo>
                  <a:pt x="178324" y="49157"/>
                </a:lnTo>
                <a:lnTo>
                  <a:pt x="140033" y="75020"/>
                </a:lnTo>
                <a:lnTo>
                  <a:pt x="105456" y="105456"/>
                </a:lnTo>
                <a:lnTo>
                  <a:pt x="75020" y="140033"/>
                </a:lnTo>
                <a:lnTo>
                  <a:pt x="49157" y="178324"/>
                </a:lnTo>
                <a:lnTo>
                  <a:pt x="28294" y="219900"/>
                </a:lnTo>
                <a:lnTo>
                  <a:pt x="12861" y="264331"/>
                </a:lnTo>
                <a:lnTo>
                  <a:pt x="3286" y="311189"/>
                </a:lnTo>
                <a:lnTo>
                  <a:pt x="0" y="360045"/>
                </a:lnTo>
                <a:lnTo>
                  <a:pt x="3286" y="408900"/>
                </a:lnTo>
                <a:lnTo>
                  <a:pt x="12861" y="455758"/>
                </a:lnTo>
                <a:lnTo>
                  <a:pt x="28294" y="500189"/>
                </a:lnTo>
                <a:lnTo>
                  <a:pt x="49157" y="541765"/>
                </a:lnTo>
                <a:lnTo>
                  <a:pt x="75020" y="580056"/>
                </a:lnTo>
                <a:lnTo>
                  <a:pt x="105456" y="614633"/>
                </a:lnTo>
                <a:lnTo>
                  <a:pt x="140033" y="645069"/>
                </a:lnTo>
                <a:lnTo>
                  <a:pt x="178324" y="670932"/>
                </a:lnTo>
                <a:lnTo>
                  <a:pt x="219900" y="691795"/>
                </a:lnTo>
                <a:lnTo>
                  <a:pt x="264331" y="707228"/>
                </a:lnTo>
                <a:lnTo>
                  <a:pt x="311189" y="716803"/>
                </a:lnTo>
                <a:lnTo>
                  <a:pt x="360045" y="720090"/>
                </a:lnTo>
                <a:lnTo>
                  <a:pt x="408900" y="716803"/>
                </a:lnTo>
                <a:lnTo>
                  <a:pt x="455758" y="707228"/>
                </a:lnTo>
                <a:lnTo>
                  <a:pt x="500189" y="691795"/>
                </a:lnTo>
                <a:lnTo>
                  <a:pt x="541765" y="670932"/>
                </a:lnTo>
                <a:lnTo>
                  <a:pt x="580056" y="645069"/>
                </a:lnTo>
                <a:lnTo>
                  <a:pt x="614633" y="614633"/>
                </a:lnTo>
                <a:lnTo>
                  <a:pt x="645069" y="580056"/>
                </a:lnTo>
                <a:lnTo>
                  <a:pt x="670932" y="541765"/>
                </a:lnTo>
                <a:lnTo>
                  <a:pt x="691795" y="500189"/>
                </a:lnTo>
                <a:lnTo>
                  <a:pt x="707228" y="455758"/>
                </a:lnTo>
                <a:lnTo>
                  <a:pt x="716803" y="408900"/>
                </a:lnTo>
                <a:lnTo>
                  <a:pt x="720090" y="360045"/>
                </a:lnTo>
                <a:lnTo>
                  <a:pt x="716803" y="311189"/>
                </a:lnTo>
                <a:lnTo>
                  <a:pt x="707228" y="264331"/>
                </a:lnTo>
                <a:lnTo>
                  <a:pt x="691795" y="219900"/>
                </a:lnTo>
                <a:lnTo>
                  <a:pt x="670932" y="178324"/>
                </a:lnTo>
                <a:lnTo>
                  <a:pt x="645069" y="140033"/>
                </a:lnTo>
                <a:lnTo>
                  <a:pt x="614633" y="105456"/>
                </a:lnTo>
                <a:lnTo>
                  <a:pt x="580056" y="75020"/>
                </a:lnTo>
                <a:lnTo>
                  <a:pt x="541765" y="49157"/>
                </a:lnTo>
                <a:lnTo>
                  <a:pt x="500189" y="28294"/>
                </a:lnTo>
                <a:lnTo>
                  <a:pt x="455758" y="12861"/>
                </a:lnTo>
                <a:lnTo>
                  <a:pt x="408900" y="3286"/>
                </a:lnTo>
                <a:lnTo>
                  <a:pt x="360045" y="0"/>
                </a:lnTo>
                <a:close/>
              </a:path>
            </a:pathLst>
          </a:custGeom>
          <a:solidFill>
            <a:srgbClr val="764666"/>
          </a:solidFill>
        </p:spPr>
        <p:txBody>
          <a:bodyPr wrap="square" lIns="0" tIns="0" rIns="0" bIns="0" rtlCol="0"/>
          <a:lstStyle/>
          <a:p>
            <a:endParaRPr/>
          </a:p>
        </p:txBody>
      </p:sp>
      <p:sp>
        <p:nvSpPr>
          <p:cNvPr id="29" name="object 29"/>
          <p:cNvSpPr txBox="1"/>
          <p:nvPr/>
        </p:nvSpPr>
        <p:spPr>
          <a:xfrm>
            <a:off x="4722482" y="6072811"/>
            <a:ext cx="2432685" cy="513080"/>
          </a:xfrm>
          <a:prstGeom prst="rect">
            <a:avLst/>
          </a:prstGeom>
        </p:spPr>
        <p:txBody>
          <a:bodyPr vert="horz" wrap="square" lIns="0" tIns="12065" rIns="0" bIns="0" rtlCol="0">
            <a:spAutoFit/>
          </a:bodyPr>
          <a:lstStyle/>
          <a:p>
            <a:pPr marL="12700">
              <a:lnSpc>
                <a:spcPct val="100000"/>
              </a:lnSpc>
              <a:spcBef>
                <a:spcPts val="95"/>
              </a:spcBef>
              <a:tabLst>
                <a:tab pos="2081530" algn="l"/>
              </a:tabLst>
            </a:pPr>
            <a:r>
              <a:rPr sz="3200" spc="-5" dirty="0">
                <a:solidFill>
                  <a:srgbClr val="2D3334"/>
                </a:solidFill>
                <a:latin typeface="Arial Black"/>
                <a:cs typeface="Arial Black"/>
              </a:rPr>
              <a:t>M A R C</a:t>
            </a:r>
            <a:r>
              <a:rPr sz="3200" dirty="0">
                <a:solidFill>
                  <a:srgbClr val="2D3334"/>
                </a:solidFill>
                <a:latin typeface="Arial Black"/>
                <a:cs typeface="Arial Black"/>
              </a:rPr>
              <a:t>	</a:t>
            </a:r>
            <a:r>
              <a:rPr sz="4800" spc="-7" baseline="1736" dirty="0">
                <a:solidFill>
                  <a:srgbClr val="FFFFFF"/>
                </a:solidFill>
                <a:latin typeface="Arial Black"/>
                <a:cs typeface="Arial Black"/>
              </a:rPr>
              <a:t>H</a:t>
            </a:r>
            <a:endParaRPr sz="4800" baseline="1736">
              <a:latin typeface="Arial Black"/>
              <a:cs typeface="Arial Black"/>
            </a:endParaRPr>
          </a:p>
        </p:txBody>
      </p:sp>
      <p:sp>
        <p:nvSpPr>
          <p:cNvPr id="31" name="object 31"/>
          <p:cNvSpPr txBox="1"/>
          <p:nvPr/>
        </p:nvSpPr>
        <p:spPr>
          <a:xfrm>
            <a:off x="9445406" y="6562955"/>
            <a:ext cx="2414905" cy="196215"/>
          </a:xfrm>
          <a:prstGeom prst="rect">
            <a:avLst/>
          </a:prstGeom>
        </p:spPr>
        <p:txBody>
          <a:bodyPr vert="horz" wrap="square" lIns="0" tIns="0" rIns="0" bIns="0" rtlCol="0">
            <a:spAutoFit/>
          </a:bodyPr>
          <a:lstStyle/>
          <a:p>
            <a:pPr marL="12700">
              <a:lnSpc>
                <a:spcPts val="1440"/>
              </a:lnSpc>
              <a:tabLst>
                <a:tab pos="2206625" algn="l"/>
              </a:tabLst>
            </a:pPr>
            <a:r>
              <a:rPr sz="1050" spc="-5" dirty="0">
                <a:solidFill>
                  <a:srgbClr val="CD9146"/>
                </a:solidFill>
                <a:latin typeface="Arial MT"/>
                <a:cs typeface="Arial MT"/>
              </a:rPr>
              <a:t>#TCCC-CPP-PPT-12</a:t>
            </a:r>
            <a:r>
              <a:rPr sz="1050" spc="30" dirty="0">
                <a:solidFill>
                  <a:srgbClr val="CD9146"/>
                </a:solidFill>
                <a:latin typeface="Arial MT"/>
                <a:cs typeface="Arial MT"/>
              </a:rPr>
              <a:t> </a:t>
            </a:r>
            <a:r>
              <a:rPr sz="1050" spc="-5" dirty="0">
                <a:solidFill>
                  <a:srgbClr val="CD9146"/>
                </a:solidFill>
                <a:latin typeface="Arial MT"/>
                <a:cs typeface="Arial MT"/>
              </a:rPr>
              <a:t>08</a:t>
            </a:r>
            <a:r>
              <a:rPr sz="1050" spc="15" dirty="0">
                <a:solidFill>
                  <a:srgbClr val="CD9146"/>
                </a:solidFill>
                <a:latin typeface="Arial MT"/>
                <a:cs typeface="Arial MT"/>
              </a:rPr>
              <a:t> </a:t>
            </a:r>
            <a:r>
              <a:rPr sz="1050" spc="-5" dirty="0">
                <a:solidFill>
                  <a:srgbClr val="CD9146"/>
                </a:solidFill>
                <a:latin typeface="Arial MT"/>
                <a:cs typeface="Arial MT"/>
              </a:rPr>
              <a:t>AUG</a:t>
            </a:r>
            <a:r>
              <a:rPr sz="1050" spc="5" dirty="0">
                <a:solidFill>
                  <a:srgbClr val="CD9146"/>
                </a:solidFill>
                <a:latin typeface="Arial MT"/>
                <a:cs typeface="Arial MT"/>
              </a:rPr>
              <a:t> </a:t>
            </a:r>
            <a:r>
              <a:rPr sz="1050" spc="-5" dirty="0">
                <a:solidFill>
                  <a:srgbClr val="CD9146"/>
                </a:solidFill>
                <a:latin typeface="Arial MT"/>
                <a:cs typeface="Arial MT"/>
              </a:rPr>
              <a:t>23	</a:t>
            </a:r>
            <a:fld id="{81D60167-4931-47E6-BA6A-407CBD079E47}" type="slidenum">
              <a:rPr sz="1200" dirty="0">
                <a:latin typeface="Arial MT"/>
                <a:cs typeface="Arial MT"/>
              </a:rPr>
              <a:t>9</a:t>
            </a:fld>
            <a:endParaRPr sz="1200">
              <a:latin typeface="Arial MT"/>
              <a:cs typeface="Arial M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75</TotalTime>
  <Words>5330</Words>
  <Application>Microsoft Office PowerPoint</Application>
  <PresentationFormat>Widescreen</PresentationFormat>
  <Paragraphs>447</Paragraphs>
  <Slides>23</Slides>
  <Notes>20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-apple-system</vt:lpstr>
      <vt:lpstr>Aptos</vt:lpstr>
      <vt:lpstr>Arial</vt:lpstr>
      <vt:lpstr>Arial Black</vt:lpstr>
      <vt:lpstr>Arial MT</vt:lpstr>
      <vt:lpstr>Calibri</vt:lpstr>
      <vt:lpstr>Times New Roman</vt:lpstr>
      <vt:lpstr>Office Theme</vt:lpstr>
      <vt:lpstr>TACTICAL COMBAT  CASUALTY CARE COURSE MODULE 14: EYE INJURIES</vt:lpstr>
      <vt:lpstr>Module 14: Eye Injuries</vt:lpstr>
      <vt:lpstr>Module 14: Eye Injuries</vt:lpstr>
      <vt:lpstr>MARCH PAWS</vt:lpstr>
      <vt:lpstr>Module 14: Eye Injuries</vt:lpstr>
      <vt:lpstr>Module 14: Eye Injuries</vt:lpstr>
      <vt:lpstr>WHEN TO SUSPECT A  PENETRATING EYE INJURY</vt:lpstr>
      <vt:lpstr>WHEN A PENETRATING EYE INJURY  IS NOTED OR SUSPECTED</vt:lpstr>
      <vt:lpstr>RAPID VISUAL ACUITY TESTING</vt:lpstr>
      <vt:lpstr>Module 14: Eye Injuries</vt:lpstr>
      <vt:lpstr>RIGID EYE SHIELD</vt:lpstr>
      <vt:lpstr>APPLYING A RIGID EYE SHIELD</vt:lpstr>
      <vt:lpstr>IMPROVISED EYE SHIELD</vt:lpstr>
      <vt:lpstr>ADMINISTER ANTIBIOTICS</vt:lpstr>
      <vt:lpstr>DOCUMENT TREATMENT</vt:lpstr>
      <vt:lpstr>Module 14: Eye Injuries</vt:lpstr>
      <vt:lpstr>Module 14: Eye Injuries</vt:lpstr>
      <vt:lpstr>Module 14: Eye Injuries</vt:lpstr>
      <vt:lpstr>SKILL STATION</vt:lpstr>
      <vt:lpstr>SUMMARY</vt:lpstr>
      <vt:lpstr>CHECK ON LEARNING</vt:lpstr>
      <vt:lpstr>Module 14: Eye Injuries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Eakins, Michael</dc:creator>
  <cp:lastModifiedBy>Adam Rafferty</cp:lastModifiedBy>
  <cp:revision>2</cp:revision>
  <dcterms:created xsi:type="dcterms:W3CDTF">2024-03-03T21:24:45Z</dcterms:created>
  <dcterms:modified xsi:type="dcterms:W3CDTF">2024-06-09T11:06:47Z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2023-11-28T00:00:00Z</vt:filetime>
  </property>
  <property fmtid="{D5CDD505-2E9C-101B-9397-08002B2CF9AE}" pid="3" name="Creator">
    <vt:lpwstr>Acrobat PDFMaker 23 for PowerPoint</vt:lpwstr>
  </property>
  <property fmtid="{D5CDD505-2E9C-101B-9397-08002B2CF9AE}" pid="4" name="LastSaved">
    <vt:filetime>2024-03-03T00:00:00Z</vt:filetime>
  </property>
</Properties>
</file>